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5" r:id="rId1"/>
  </p:sldMasterIdLst>
  <p:notesMasterIdLst>
    <p:notesMasterId r:id="rId19"/>
  </p:notesMasterIdLst>
  <p:sldIdLst>
    <p:sldId id="288" r:id="rId2"/>
    <p:sldId id="294" r:id="rId3"/>
    <p:sldId id="295" r:id="rId4"/>
    <p:sldId id="296" r:id="rId5"/>
    <p:sldId id="338" r:id="rId6"/>
    <p:sldId id="341" r:id="rId7"/>
    <p:sldId id="342" r:id="rId8"/>
    <p:sldId id="343" r:id="rId9"/>
    <p:sldId id="327" r:id="rId10"/>
    <p:sldId id="331" r:id="rId11"/>
    <p:sldId id="340" r:id="rId12"/>
    <p:sldId id="314" r:id="rId13"/>
    <p:sldId id="325" r:id="rId14"/>
    <p:sldId id="330" r:id="rId15"/>
    <p:sldId id="290" r:id="rId16"/>
    <p:sldId id="332" r:id="rId17"/>
    <p:sldId id="309"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6A1"/>
    <a:srgbClr val="FFFFFF"/>
    <a:srgbClr val="004578"/>
    <a:srgbClr val="CC0033"/>
    <a:srgbClr val="017277"/>
    <a:srgbClr val="007452"/>
    <a:srgbClr val="658D1B"/>
    <a:srgbClr val="EE7422"/>
    <a:srgbClr val="843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5730" autoAdjust="0"/>
  </p:normalViewPr>
  <p:slideViewPr>
    <p:cSldViewPr snapToGrid="0" snapToObjects="1">
      <p:cViewPr>
        <p:scale>
          <a:sx n="150" d="100"/>
          <a:sy n="150" d="100"/>
        </p:scale>
        <p:origin x="510" y="108"/>
      </p:cViewPr>
      <p:guideLst/>
    </p:cSldViewPr>
  </p:slideViewPr>
  <p:notesTextViewPr>
    <p:cViewPr>
      <p:scale>
        <a:sx n="3" d="2"/>
        <a:sy n="3" d="2"/>
      </p:scale>
      <p:origin x="0" y="0"/>
    </p:cViewPr>
  </p:notesTextViewPr>
  <p:sorterViewPr>
    <p:cViewPr>
      <p:scale>
        <a:sx n="150" d="100"/>
        <a:sy n="150" d="100"/>
      </p:scale>
      <p:origin x="0" y="-42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8</a:t>
            </a:fld>
            <a:endParaRPr lang="en-US"/>
          </a:p>
        </p:txBody>
      </p:sp>
    </p:spTree>
    <p:extLst>
      <p:ext uri="{BB962C8B-B14F-4D97-AF65-F5344CB8AC3E}">
        <p14:creationId xmlns:p14="http://schemas.microsoft.com/office/powerpoint/2010/main" val="50551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en-US" sz="1800" dirty="0">
              <a:effectLst/>
              <a:latin typeface="Calibri" panose="020F0502020204030204" charset="0"/>
              <a:ea typeface="Calibri" panose="020F050202020403020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13</a:t>
            </a:fld>
            <a:endParaRPr lang="en-US"/>
          </a:p>
        </p:txBody>
      </p:sp>
    </p:spTree>
    <p:extLst>
      <p:ext uri="{BB962C8B-B14F-4D97-AF65-F5344CB8AC3E}">
        <p14:creationId xmlns:p14="http://schemas.microsoft.com/office/powerpoint/2010/main" val="109476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GIF"/><Relationship Id="rId7"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GIF"/><Relationship Id="rId7"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E655-DF42-4B6E-BF99-5E05C500210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D317DE8-9656-4336-A0CC-477A0EED616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3EF1F2A-BFB4-4A86-8EB6-B22780939FED}"/>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687509DF-78A1-41AD-9923-B4EEAC1AEF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10FF87-A60B-45B7-BACA-C8CF9480C83A}"/>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211786258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462F-F474-4749-A5F3-2A5B81830C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569DC-E63E-483E-945D-3217CDDACF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CCEC0-ED78-4FA8-ACCA-FE48E64EC63D}"/>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5D1992B2-4201-4204-A62E-DC14A6C3D7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D6EE56-C5B3-4649-9237-37F488616032}"/>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132603528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F3B78-3B0E-497B-8904-3567E20D6A2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F3857-681A-4E35-9020-CFD12B68C57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DFDD1-FEA9-48E0-982B-43FE9A0D80BA}"/>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1D3C8C67-336A-440B-AAAC-213914D0DA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0FCC52-D34F-4A6D-A627-1E701F0B5D0D}"/>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4184190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6A1"/>
                </a:solidFill>
              </a:defRPr>
            </a:lvl1pPr>
          </a:lstStyle>
          <a:p>
            <a:r>
              <a:rPr lang="en-US" dirty="0"/>
              <a:t>Topic</a:t>
            </a:r>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t>‹#›</a:t>
            </a:fld>
            <a:endParaRPr lang="en-US"/>
          </a:p>
        </p:txBody>
      </p:sp>
      <p:sp>
        <p:nvSpPr>
          <p:cNvPr id="4" name="Text Placeholder 3"/>
          <p:cNvSpPr>
            <a:spLocks noGrp="1"/>
          </p:cNvSpPr>
          <p:nvPr>
            <p:ph type="body" sz="quarter" idx="15"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006763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6A1"/>
                </a:solidFill>
              </a:defRPr>
            </a:lvl1pPr>
          </a:lstStyle>
          <a:p>
            <a:r>
              <a:rPr lang="en-US" dirty="0"/>
              <a:t>Topic</a:t>
            </a:r>
          </a:p>
        </p:txBody>
      </p:sp>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t>‹#›</a:t>
            </a:fld>
            <a:endParaRPr lang="en-US"/>
          </a:p>
        </p:txBody>
      </p:sp>
      <p:sp>
        <p:nvSpPr>
          <p:cNvPr id="7" name="Text Placeholder 3"/>
          <p:cNvSpPr>
            <a:spLocks noGrp="1"/>
          </p:cNvSpPr>
          <p:nvPr>
            <p:ph type="body" sz="quarter" idx="15"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105321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37 Light Orange">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a:stretch>
            <a:fillRect/>
          </a:stretch>
        </p:blipFill>
        <p:spPr>
          <a:xfrm>
            <a:off x="0" y="0"/>
            <a:ext cx="9144000" cy="5143500"/>
          </a:xfrm>
          <a:prstGeom prst="rect">
            <a:avLst/>
          </a:prstGeom>
        </p:spPr>
      </p:pic>
      <p:pic>
        <p:nvPicPr>
          <p:cNvPr id="36" name="Picture 35"/>
          <p:cNvPicPr>
            <a:picLocks noChangeAspect="1"/>
          </p:cNvPicPr>
          <p:nvPr userDrawn="1"/>
        </p:nvPicPr>
        <p:blipFill>
          <a:blip r:embed="rId3"/>
          <a:stretch>
            <a:fillRect/>
          </a:stretch>
        </p:blipFill>
        <p:spPr>
          <a:xfrm>
            <a:off x="14" y="0"/>
            <a:ext cx="9143986" cy="511678"/>
          </a:xfrm>
          <a:prstGeom prst="rect">
            <a:avLst/>
          </a:prstGeom>
        </p:spPr>
      </p:pic>
      <p:pic>
        <p:nvPicPr>
          <p:cNvPr id="37" name="Picture 36"/>
          <p:cNvPicPr>
            <a:picLocks noChangeAspect="1"/>
          </p:cNvPicPr>
          <p:nvPr userDrawn="1"/>
        </p:nvPicPr>
        <p:blipFill>
          <a:blip r:embed="rId3"/>
          <a:stretch>
            <a:fillRect/>
          </a:stretch>
        </p:blipFill>
        <p:spPr>
          <a:xfrm flipH="1" flipV="1">
            <a:off x="7" y="4638352"/>
            <a:ext cx="9143986" cy="511678"/>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t>‹#›</a:t>
            </a:fld>
            <a:endParaRPr lang="en-US"/>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Title Here</a:t>
            </a:r>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marR="0" indent="0" algn="l" defTabSz="685800" rtl="0" eaLnBrk="1" fontAlgn="auto" latinLnBrk="0" hangingPunct="1">
              <a:lnSpc>
                <a:spcPct val="90000"/>
              </a:lnSpc>
              <a:spcBef>
                <a:spcPts val="750"/>
              </a:spcBef>
              <a:spcAft>
                <a:spcPts val="0"/>
              </a:spcAft>
              <a:buClr>
                <a:srgbClr val="0066A1"/>
              </a:buClr>
              <a:buSzTx/>
              <a:buFont typeface="LucidaGrande" charset="0"/>
              <a:buNone/>
              <a:defRPr sz="2100" b="1" i="1">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marR="0" lvl="0" indent="0" algn="l" defTabSz="685800" rtl="0" eaLnBrk="1" fontAlgn="auto" latinLnBrk="0" hangingPunct="1">
              <a:lnSpc>
                <a:spcPct val="90000"/>
              </a:lnSpc>
              <a:spcBef>
                <a:spcPts val="750"/>
              </a:spcBef>
              <a:spcAft>
                <a:spcPts val="0"/>
              </a:spcAft>
              <a:buClr>
                <a:srgbClr val="0066A1"/>
              </a:buClr>
              <a:buSzTx/>
              <a:buFont typeface="LucidaGrande" charset="0"/>
              <a:buNone/>
              <a:defRPr/>
            </a:pPr>
            <a:r>
              <a:rPr lang="en-US" dirty="0">
                <a:effectLst/>
              </a:rPr>
              <a:t>Subtitle here — Delete this slide and use the next slide shown if you would like to edit the cover slide imagery.</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22500" y="4298205"/>
            <a:ext cx="912799" cy="509469"/>
          </a:xfrm>
          <a:prstGeom prst="rect">
            <a:avLst/>
          </a:prstGeom>
        </p:spPr>
      </p:pic>
      <p:pic>
        <p:nvPicPr>
          <p:cNvPr id="3" name="Picture 2"/>
          <p:cNvPicPr>
            <a:picLocks noChangeAspect="1"/>
          </p:cNvPicPr>
          <p:nvPr userDrawn="1"/>
        </p:nvPicPr>
        <p:blipFill>
          <a:blip r:embed="rId5"/>
          <a:stretch>
            <a:fillRect/>
          </a:stretch>
        </p:blipFill>
        <p:spPr>
          <a:xfrm>
            <a:off x="0" y="647408"/>
            <a:ext cx="1828800" cy="1828800"/>
          </a:xfrm>
          <a:prstGeom prst="rect">
            <a:avLst/>
          </a:prstGeom>
        </p:spPr>
      </p:pic>
      <p:pic>
        <p:nvPicPr>
          <p:cNvPr id="6" name="Picture 5"/>
          <p:cNvPicPr>
            <a:picLocks noChangeAspect="1"/>
          </p:cNvPicPr>
          <p:nvPr userDrawn="1"/>
        </p:nvPicPr>
        <p:blipFill>
          <a:blip r:embed="rId6"/>
          <a:stretch>
            <a:fillRect/>
          </a:stretch>
        </p:blipFill>
        <p:spPr>
          <a:xfrm>
            <a:off x="1828800" y="647408"/>
            <a:ext cx="1828800" cy="1828800"/>
          </a:xfrm>
          <a:prstGeom prst="rect">
            <a:avLst/>
          </a:prstGeom>
        </p:spPr>
      </p:pic>
      <p:pic>
        <p:nvPicPr>
          <p:cNvPr id="8" name="Picture 7"/>
          <p:cNvPicPr>
            <a:picLocks noChangeAspect="1"/>
          </p:cNvPicPr>
          <p:nvPr userDrawn="1"/>
        </p:nvPicPr>
        <p:blipFill>
          <a:blip r:embed="rId7"/>
          <a:stretch>
            <a:fillRect/>
          </a:stretch>
        </p:blipFill>
        <p:spPr>
          <a:xfrm>
            <a:off x="3657600" y="647408"/>
            <a:ext cx="1828800" cy="1828800"/>
          </a:xfrm>
          <a:prstGeom prst="rect">
            <a:avLst/>
          </a:prstGeom>
        </p:spPr>
      </p:pic>
      <p:pic>
        <p:nvPicPr>
          <p:cNvPr id="11" name="Picture 10"/>
          <p:cNvPicPr>
            <a:picLocks noChangeAspect="1"/>
          </p:cNvPicPr>
          <p:nvPr userDrawn="1"/>
        </p:nvPicPr>
        <p:blipFill>
          <a:blip r:embed="rId8"/>
          <a:stretch>
            <a:fillRect/>
          </a:stretch>
        </p:blipFill>
        <p:spPr>
          <a:xfrm>
            <a:off x="5486400" y="647408"/>
            <a:ext cx="1828800" cy="1828800"/>
          </a:xfrm>
          <a:prstGeom prst="rect">
            <a:avLst/>
          </a:prstGeom>
        </p:spPr>
      </p:pic>
      <p:pic>
        <p:nvPicPr>
          <p:cNvPr id="13" name="Picture 12"/>
          <p:cNvPicPr>
            <a:picLocks noChangeAspect="1"/>
          </p:cNvPicPr>
          <p:nvPr userDrawn="1"/>
        </p:nvPicPr>
        <p:blipFill>
          <a:blip r:embed="rId9"/>
          <a:stretch>
            <a:fillRect/>
          </a:stretch>
        </p:blipFill>
        <p:spPr>
          <a:xfrm>
            <a:off x="7315200" y="647408"/>
            <a:ext cx="1828800" cy="18288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Editable Imagery 137 Light Orange">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a:stretch>
            <a:fillRect/>
          </a:stretch>
        </p:blipFill>
        <p:spPr>
          <a:xfrm>
            <a:off x="0" y="0"/>
            <a:ext cx="9144000" cy="5143500"/>
          </a:xfrm>
          <a:prstGeom prst="rect">
            <a:avLst/>
          </a:prstGeom>
        </p:spPr>
      </p:pic>
      <p:pic>
        <p:nvPicPr>
          <p:cNvPr id="36" name="Picture 35"/>
          <p:cNvPicPr>
            <a:picLocks noChangeAspect="1"/>
          </p:cNvPicPr>
          <p:nvPr userDrawn="1"/>
        </p:nvPicPr>
        <p:blipFill>
          <a:blip r:embed="rId3"/>
          <a:stretch>
            <a:fillRect/>
          </a:stretch>
        </p:blipFill>
        <p:spPr>
          <a:xfrm>
            <a:off x="14" y="0"/>
            <a:ext cx="9143986" cy="511678"/>
          </a:xfrm>
          <a:prstGeom prst="rect">
            <a:avLst/>
          </a:prstGeom>
        </p:spPr>
      </p:pic>
      <p:pic>
        <p:nvPicPr>
          <p:cNvPr id="37" name="Picture 36"/>
          <p:cNvPicPr>
            <a:picLocks noChangeAspect="1"/>
          </p:cNvPicPr>
          <p:nvPr userDrawn="1"/>
        </p:nvPicPr>
        <p:blipFill>
          <a:blip r:embed="rId3"/>
          <a:stretch>
            <a:fillRect/>
          </a:stretch>
        </p:blipFill>
        <p:spPr>
          <a:xfrm flipH="1" flipV="1">
            <a:off x="7" y="4638352"/>
            <a:ext cx="9143986" cy="511678"/>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t>‹#›</a:t>
            </a:fld>
            <a:endParaRPr lang="en-US"/>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Title Here</a:t>
            </a:r>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22500" y="4298205"/>
            <a:ext cx="912799" cy="509469"/>
          </a:xfrm>
          <a:prstGeom prst="rect">
            <a:avLst/>
          </a:prstGeom>
        </p:spPr>
      </p:pic>
      <p:sp>
        <p:nvSpPr>
          <p:cNvPr id="5" name="Picture Placeholder 4"/>
          <p:cNvSpPr>
            <a:spLocks noGrp="1"/>
          </p:cNvSpPr>
          <p:nvPr>
            <p:ph type="pic" sz="quarter" idx="19" hasCustomPrompt="1"/>
          </p:nvPr>
        </p:nvSpPr>
        <p:spPr>
          <a:xfrm>
            <a:off x="0" y="652463"/>
            <a:ext cx="1828800" cy="1828800"/>
          </a:xfrm>
          <a:blipFill dpi="0" rotWithShape="1">
            <a:blip r:embed="rId5">
              <a:extLst>
                <a:ext uri="{28A0092B-C50C-407E-A947-70E740481C1C}">
                  <a14:useLocalDpi xmlns:a14="http://schemas.microsoft.com/office/drawing/2010/main" val="0"/>
                </a:ext>
              </a:extLst>
            </a:blip>
            <a:srcRect/>
            <a:stretch>
              <a:fillRect/>
            </a:stretch>
          </a:blipFill>
        </p:spPr>
        <p:txBody>
          <a:bodyPr anchor="ctr"/>
          <a:lstStyle>
            <a:lvl1pPr marL="0" indent="0" algn="ctr">
              <a:buNone/>
              <a:defRPr>
                <a:solidFill>
                  <a:schemeClr val="bg1"/>
                </a:solidFill>
              </a:defRPr>
            </a:lvl1pPr>
          </a:lstStyle>
          <a:p>
            <a:r>
              <a:rPr lang="en-US" dirty="0"/>
              <a:t>Insert Picture</a:t>
            </a:r>
          </a:p>
        </p:txBody>
      </p:sp>
      <p:sp>
        <p:nvSpPr>
          <p:cNvPr id="28" name="Picture Placeholder 4"/>
          <p:cNvSpPr>
            <a:spLocks noGrp="1"/>
          </p:cNvSpPr>
          <p:nvPr>
            <p:ph type="pic" sz="quarter" idx="20" hasCustomPrompt="1"/>
          </p:nvPr>
        </p:nvSpPr>
        <p:spPr>
          <a:xfrm>
            <a:off x="1828800" y="655280"/>
            <a:ext cx="1828800" cy="1828800"/>
          </a:xfrm>
          <a:blipFill dpi="0" rotWithShape="1">
            <a:blip r:embed="rId6">
              <a:extLst>
                <a:ext uri="{28A0092B-C50C-407E-A947-70E740481C1C}">
                  <a14:useLocalDpi xmlns:a14="http://schemas.microsoft.com/office/drawing/2010/main" val="0"/>
                </a:ext>
              </a:extLst>
            </a:blip>
            <a:srcRect/>
            <a:stretch>
              <a:fillRect/>
            </a:stretch>
          </a:blipFill>
        </p:spPr>
        <p:txBody>
          <a:bodyPr anchor="ctr"/>
          <a:lstStyle>
            <a:lvl1pPr marL="0" indent="0" algn="ctr">
              <a:buNone/>
              <a:defRPr>
                <a:solidFill>
                  <a:schemeClr val="bg1"/>
                </a:solidFill>
              </a:defRPr>
            </a:lvl1pPr>
          </a:lstStyle>
          <a:p>
            <a:r>
              <a:rPr lang="en-US" dirty="0"/>
              <a:t>Insert Picture</a:t>
            </a:r>
          </a:p>
        </p:txBody>
      </p:sp>
      <p:sp>
        <p:nvSpPr>
          <p:cNvPr id="29" name="Picture Placeholder 4"/>
          <p:cNvSpPr>
            <a:spLocks noGrp="1"/>
          </p:cNvSpPr>
          <p:nvPr>
            <p:ph type="pic" sz="quarter" idx="21" hasCustomPrompt="1"/>
          </p:nvPr>
        </p:nvSpPr>
        <p:spPr>
          <a:xfrm>
            <a:off x="3657600" y="652463"/>
            <a:ext cx="1828800" cy="1828800"/>
          </a:xfrm>
          <a:blipFill dpi="0" rotWithShape="1">
            <a:blip r:embed="rId7">
              <a:extLst>
                <a:ext uri="{28A0092B-C50C-407E-A947-70E740481C1C}">
                  <a14:useLocalDpi xmlns:a14="http://schemas.microsoft.com/office/drawing/2010/main" val="0"/>
                </a:ext>
              </a:extLst>
            </a:blip>
            <a:srcRect/>
            <a:stretch>
              <a:fillRect/>
            </a:stretch>
          </a:blipFill>
        </p:spPr>
        <p:txBody>
          <a:bodyPr anchor="ctr"/>
          <a:lstStyle>
            <a:lvl1pPr marL="0" indent="0" algn="ctr">
              <a:buNone/>
              <a:defRPr>
                <a:solidFill>
                  <a:schemeClr val="bg1"/>
                </a:solidFill>
              </a:defRPr>
            </a:lvl1pPr>
          </a:lstStyle>
          <a:p>
            <a:r>
              <a:rPr lang="en-US" dirty="0"/>
              <a:t>Insert Picture</a:t>
            </a:r>
          </a:p>
        </p:txBody>
      </p:sp>
      <p:sp>
        <p:nvSpPr>
          <p:cNvPr id="30" name="Picture Placeholder 4"/>
          <p:cNvSpPr>
            <a:spLocks noGrp="1"/>
          </p:cNvSpPr>
          <p:nvPr>
            <p:ph type="pic" sz="quarter" idx="22" hasCustomPrompt="1"/>
          </p:nvPr>
        </p:nvSpPr>
        <p:spPr>
          <a:xfrm>
            <a:off x="5486400" y="652463"/>
            <a:ext cx="1828800" cy="1828800"/>
          </a:xfrm>
          <a:blipFill dpi="0" rotWithShape="1">
            <a:blip r:embed="rId8">
              <a:extLst>
                <a:ext uri="{28A0092B-C50C-407E-A947-70E740481C1C}">
                  <a14:useLocalDpi xmlns:a14="http://schemas.microsoft.com/office/drawing/2010/main" val="0"/>
                </a:ext>
              </a:extLst>
            </a:blip>
            <a:srcRect/>
            <a:stretch>
              <a:fillRect/>
            </a:stretch>
          </a:blipFill>
        </p:spPr>
        <p:txBody>
          <a:bodyPr anchor="ctr"/>
          <a:lstStyle>
            <a:lvl1pPr marL="0" indent="0" algn="ctr">
              <a:buNone/>
              <a:defRPr>
                <a:solidFill>
                  <a:schemeClr val="bg1"/>
                </a:solidFill>
              </a:defRPr>
            </a:lvl1pPr>
          </a:lstStyle>
          <a:p>
            <a:r>
              <a:rPr lang="en-US" dirty="0"/>
              <a:t>Insert Picture</a:t>
            </a:r>
          </a:p>
        </p:txBody>
      </p:sp>
      <p:sp>
        <p:nvSpPr>
          <p:cNvPr id="31" name="Picture Placeholder 4"/>
          <p:cNvSpPr>
            <a:spLocks noGrp="1"/>
          </p:cNvSpPr>
          <p:nvPr>
            <p:ph type="pic" sz="quarter" idx="23" hasCustomPrompt="1"/>
          </p:nvPr>
        </p:nvSpPr>
        <p:spPr>
          <a:xfrm>
            <a:off x="7315200" y="652463"/>
            <a:ext cx="1828800" cy="1828800"/>
          </a:xfrm>
          <a:blipFill dpi="0" rotWithShape="1">
            <a:blip r:embed="rId9">
              <a:extLst>
                <a:ext uri="{28A0092B-C50C-407E-A947-70E740481C1C}">
                  <a14:useLocalDpi xmlns:a14="http://schemas.microsoft.com/office/drawing/2010/main" val="0"/>
                </a:ext>
              </a:extLst>
            </a:blip>
            <a:srcRect/>
            <a:stretch>
              <a:fillRect/>
            </a:stretch>
          </a:blipFill>
        </p:spPr>
        <p:txBody>
          <a:bodyPr anchor="ctr"/>
          <a:lstStyle>
            <a:lvl1pPr marL="0" indent="0" algn="ctr">
              <a:buNone/>
              <a:defRPr>
                <a:solidFill>
                  <a:schemeClr val="bg1"/>
                </a:solidFill>
              </a:defRPr>
            </a:lvl1pPr>
          </a:lstStyle>
          <a:p>
            <a:r>
              <a:rPr lang="en-US" dirty="0"/>
              <a:t>Insert Picture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6A1"/>
                </a:solidFill>
              </a:defRPr>
            </a:lvl1pPr>
          </a:lstStyle>
          <a:p>
            <a:r>
              <a:rPr lang="en-US" dirty="0"/>
              <a:t>Topic</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6A1"/>
                </a:solidFill>
              </a:defRPr>
            </a:lvl1pPr>
          </a:lstStyle>
          <a:p>
            <a:r>
              <a:rPr lang="en-US" dirty="0"/>
              <a:t>Topic</a:t>
            </a:r>
          </a:p>
        </p:txBody>
      </p:sp>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t>‹#›</a:t>
            </a:fld>
            <a:endParaRPr lang="en-US"/>
          </a:p>
        </p:txBody>
      </p:sp>
      <p:sp>
        <p:nvSpPr>
          <p:cNvPr id="10"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0569-100A-4F93-A451-0F9BD2737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28236-8BB1-4B31-ADE8-36D4565811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4E075-EBEA-468A-B368-13F6D96D8DA5}"/>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6482A0A4-3FD5-4969-9295-AB55BB3AC2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D0AFF6-B95C-4540-8AF4-597A0DAA1ACC}"/>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3472318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t>‹#›</a:t>
            </a:fld>
            <a:endParaRPr lang="en-US"/>
          </a:p>
        </p:txBody>
      </p:sp>
      <p:sp>
        <p:nvSpPr>
          <p:cNvPr id="9"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6A1"/>
                </a:solidFill>
              </a:defRPr>
            </a:lvl1pPr>
          </a:lstStyle>
          <a:p>
            <a:r>
              <a:rPr lang="en-US" dirty="0"/>
              <a:t>Topic</a:t>
            </a:r>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lvl1pPr>
              <a:defRPr>
                <a:solidFill>
                  <a:srgbClr val="0066A1"/>
                </a:solidFill>
              </a:defRPr>
            </a:lvl1pPr>
          </a:lstStyle>
          <a:p>
            <a:r>
              <a:rPr lang="en-US" dirty="0"/>
              <a:t>Topic</a:t>
            </a:r>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F553-BD45-431A-B58E-160245BDDC2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DF83A7C-1EF9-473F-AD03-B98F648C22E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DC15D-7712-468A-85D8-FC179643B091}"/>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5" name="Footer Placeholder 4">
            <a:extLst>
              <a:ext uri="{FF2B5EF4-FFF2-40B4-BE49-F238E27FC236}">
                <a16:creationId xmlns:a16="http://schemas.microsoft.com/office/drawing/2014/main" id="{BE785218-C597-4F6E-BD1F-C414979364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0629-6257-48AE-B6EA-B0C249253324}"/>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561487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DEE2-4BB8-417A-9F74-4CBBDC1AB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739C9-9DB5-451F-9145-92DBB102148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7F0C5-40DB-4ADE-B673-50E4503ED8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F73D20-FB49-4748-9647-7C48F68D3E9A}"/>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6" name="Footer Placeholder 5">
            <a:extLst>
              <a:ext uri="{FF2B5EF4-FFF2-40B4-BE49-F238E27FC236}">
                <a16:creationId xmlns:a16="http://schemas.microsoft.com/office/drawing/2014/main" id="{680232AF-9E46-4924-9341-301E9C054B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E34F56E-DB90-43A1-A8E6-4069A2B2DE3F}"/>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416933750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0EB9-2079-4FFB-AAD3-B4FD1CCFE6E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9EF3EC-118F-4F8D-B104-1827661BBF7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DB2FF-E696-4C6D-8B47-C1D90FDA147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CF9AD7-3497-4677-93DF-9AB0D30C76B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78F6B-C579-4B3B-9F0F-F7E00CE817E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AF735F-09D4-49D5-9BBE-BA8B9E108CF3}"/>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8" name="Footer Placeholder 7">
            <a:extLst>
              <a:ext uri="{FF2B5EF4-FFF2-40B4-BE49-F238E27FC236}">
                <a16:creationId xmlns:a16="http://schemas.microsoft.com/office/drawing/2014/main" id="{E662BA85-A003-428A-BAAD-1D608F75885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5481B0D-14AE-49C2-A11D-30DDF2BD537F}"/>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42585165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E1B8-77A3-4672-9C7F-138CA96938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1F205-153C-4DCE-BFE6-27CE1F17D2BC}"/>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4" name="Footer Placeholder 3">
            <a:extLst>
              <a:ext uri="{FF2B5EF4-FFF2-40B4-BE49-F238E27FC236}">
                <a16:creationId xmlns:a16="http://schemas.microsoft.com/office/drawing/2014/main" id="{F0B4F2D0-A9B0-4F81-8326-4466A1E978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939E7B2-EA4B-4C75-A29B-A0EAF4BD74E1}"/>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16124085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725522-2D45-4660-9811-9C1ABBA69C0D}"/>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3" name="Footer Placeholder 2">
            <a:extLst>
              <a:ext uri="{FF2B5EF4-FFF2-40B4-BE49-F238E27FC236}">
                <a16:creationId xmlns:a16="http://schemas.microsoft.com/office/drawing/2014/main" id="{F1B49C57-D9B7-4B29-AE1C-CDC3377386F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C40AFE0-8AE3-4CB1-A4D8-AD27CF7B7CAF}"/>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2265861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C5AA-7F25-4331-9087-BE3272FE162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9478211-3EAD-475A-80D0-CB801669E2C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0CC438-4B83-4951-A3D0-FC6BD7FB7DD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C7DA50E-05C6-46AA-9AC5-CA606E3E9C32}"/>
              </a:ext>
            </a:extLst>
          </p:cNvPr>
          <p:cNvSpPr>
            <a:spLocks noGrp="1"/>
          </p:cNvSpPr>
          <p:nvPr>
            <p:ph type="dt" sz="half" idx="10"/>
          </p:nvPr>
        </p:nvSpPr>
        <p:spPr/>
        <p:txBody>
          <a:bodyPr/>
          <a:lstStyle/>
          <a:p>
            <a:fld id="{48A87A34-81AB-432B-8DAE-1953F412C126}" type="datetimeFigureOut">
              <a:rPr lang="en-US" smtClean="0"/>
              <a:t>5/13/2023</a:t>
            </a:fld>
            <a:endParaRPr lang="en-US" dirty="0"/>
          </a:p>
        </p:txBody>
      </p:sp>
      <p:sp>
        <p:nvSpPr>
          <p:cNvPr id="6" name="Footer Placeholder 5">
            <a:extLst>
              <a:ext uri="{FF2B5EF4-FFF2-40B4-BE49-F238E27FC236}">
                <a16:creationId xmlns:a16="http://schemas.microsoft.com/office/drawing/2014/main" id="{ACF83491-AD6E-4805-9AE3-E0BE68C2C39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252FDD-E8F2-4CBF-BA89-82B297FA645A}"/>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149657545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7870-62EE-4CE0-AF2D-0613CDF423A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9D1CEA-13BC-45CD-8002-65148EB83C3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5B7ADAA-BE40-4E9B-AFA1-AD5F268DC3B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4D3DA9F-5933-4462-A8D4-C2020CF968EE}"/>
              </a:ext>
            </a:extLst>
          </p:cNvPr>
          <p:cNvSpPr>
            <a:spLocks noGrp="1"/>
          </p:cNvSpPr>
          <p:nvPr>
            <p:ph type="dt" sz="half" idx="10"/>
          </p:nvPr>
        </p:nvSpPr>
        <p:spPr/>
        <p:txBody>
          <a:bodyPr/>
          <a:lstStyle/>
          <a:p>
            <a:fld id="{48A87A34-81AB-432B-8DAE-1953F412C126}" type="datetimeFigureOut">
              <a:rPr lang="en-US" smtClean="0"/>
              <a:pPr/>
              <a:t>5/13/2023</a:t>
            </a:fld>
            <a:endParaRPr lang="en-US" dirty="0"/>
          </a:p>
        </p:txBody>
      </p:sp>
      <p:sp>
        <p:nvSpPr>
          <p:cNvPr id="6" name="Footer Placeholder 5">
            <a:extLst>
              <a:ext uri="{FF2B5EF4-FFF2-40B4-BE49-F238E27FC236}">
                <a16:creationId xmlns:a16="http://schemas.microsoft.com/office/drawing/2014/main" id="{65416AF9-D800-4761-A365-34714FF56D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D254B2-15B1-43B2-BC62-74A922E81422}"/>
              </a:ext>
            </a:extLst>
          </p:cNvPr>
          <p:cNvSpPr>
            <a:spLocks noGrp="1"/>
          </p:cNvSpPr>
          <p:nvPr>
            <p:ph type="sldNum" sz="quarter" idx="12"/>
          </p:nvPr>
        </p:nvSpPr>
        <p:spPr/>
        <p:txBody>
          <a:bodyPr/>
          <a:lstStyle/>
          <a:p>
            <a:fld id="{3DD97BEB-BAEF-0344-9D5C-EC73E478698A}" type="slidenum">
              <a:rPr lang="en-US" smtClean="0"/>
              <a:t>‹#›</a:t>
            </a:fld>
            <a:endParaRPr lang="en-US"/>
          </a:p>
        </p:txBody>
      </p:sp>
    </p:spTree>
    <p:extLst>
      <p:ext uri="{BB962C8B-B14F-4D97-AF65-F5344CB8AC3E}">
        <p14:creationId xmlns:p14="http://schemas.microsoft.com/office/powerpoint/2010/main" val="8096962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GI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55762-5AB7-41B9-9809-2B1FAA6419B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551B11-66DB-47BC-BF34-DA38B50626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748F6-0AE0-498C-A7F3-2717E091594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5/13/2023</a:t>
            </a:fld>
            <a:endParaRPr lang="en-US" dirty="0"/>
          </a:p>
        </p:txBody>
      </p:sp>
      <p:sp>
        <p:nvSpPr>
          <p:cNvPr id="5" name="Footer Placeholder 4">
            <a:extLst>
              <a:ext uri="{FF2B5EF4-FFF2-40B4-BE49-F238E27FC236}">
                <a16:creationId xmlns:a16="http://schemas.microsoft.com/office/drawing/2014/main" id="{CBAA8BC5-A441-4C22-91D3-0BD3F7122B9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88D901-19F3-4C1A-9614-0D31B439C34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DD97BEB-BAEF-0344-9D5C-EC73E478698A}" type="slidenum">
              <a:rPr lang="en-US" smtClean="0"/>
              <a:t>‹#›</a:t>
            </a:fld>
            <a:endParaRPr lang="en-US"/>
          </a:p>
        </p:txBody>
      </p:sp>
      <p:pic>
        <p:nvPicPr>
          <p:cNvPr id="7" name="Picture 6">
            <a:extLst>
              <a:ext uri="{FF2B5EF4-FFF2-40B4-BE49-F238E27FC236}">
                <a16:creationId xmlns:a16="http://schemas.microsoft.com/office/drawing/2014/main" id="{49CAB008-147F-486A-ABB5-65DE5C91C5BC}"/>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924800" y="4554213"/>
            <a:ext cx="904875" cy="264224"/>
          </a:xfrm>
          <a:prstGeom prst="rect">
            <a:avLst/>
          </a:prstGeom>
        </p:spPr>
      </p:pic>
      <p:pic>
        <p:nvPicPr>
          <p:cNvPr id="8" name="Picture 7">
            <a:extLst>
              <a:ext uri="{FF2B5EF4-FFF2-40B4-BE49-F238E27FC236}">
                <a16:creationId xmlns:a16="http://schemas.microsoft.com/office/drawing/2014/main" id="{361B701F-DF3A-4011-B994-2F1DA64D6AD3}"/>
              </a:ext>
            </a:extLst>
          </p:cNvPr>
          <p:cNvPicPr>
            <a:picLocks noChangeAspect="1"/>
          </p:cNvPicPr>
          <p:nvPr userDrawn="1"/>
        </p:nvPicPr>
        <p:blipFill>
          <a:blip r:embed="rId28"/>
          <a:stretch>
            <a:fillRect/>
          </a:stretch>
        </p:blipFill>
        <p:spPr>
          <a:xfrm>
            <a:off x="7" y="-1"/>
            <a:ext cx="9143986" cy="511678"/>
          </a:xfrm>
          <a:prstGeom prst="rect">
            <a:avLst/>
          </a:prstGeom>
        </p:spPr>
      </p:pic>
      <p:pic>
        <p:nvPicPr>
          <p:cNvPr id="9" name="Picture 8">
            <a:extLst>
              <a:ext uri="{FF2B5EF4-FFF2-40B4-BE49-F238E27FC236}">
                <a16:creationId xmlns:a16="http://schemas.microsoft.com/office/drawing/2014/main" id="{55A7051A-AEA3-4E70-A83C-71B13177C140}"/>
              </a:ext>
            </a:extLst>
          </p:cNvPr>
          <p:cNvPicPr>
            <a:picLocks noChangeAspect="1"/>
          </p:cNvPicPr>
          <p:nvPr userDrawn="1"/>
        </p:nvPicPr>
        <p:blipFill>
          <a:blip r:embed="rId28"/>
          <a:stretch>
            <a:fillRect/>
          </a:stretch>
        </p:blipFill>
        <p:spPr>
          <a:xfrm flipH="1" flipV="1">
            <a:off x="7" y="4638352"/>
            <a:ext cx="9143986" cy="511678"/>
          </a:xfrm>
          <a:prstGeom prst="rect">
            <a:avLst/>
          </a:prstGeom>
        </p:spPr>
      </p:pic>
    </p:spTree>
    <p:extLst>
      <p:ext uri="{BB962C8B-B14F-4D97-AF65-F5344CB8AC3E}">
        <p14:creationId xmlns:p14="http://schemas.microsoft.com/office/powerpoint/2010/main" val="250865411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649" r:id="rId14"/>
    <p:sldLayoutId id="2147483650" r:id="rId15"/>
    <p:sldLayoutId id="2147483653" r:id="rId16"/>
    <p:sldLayoutId id="2147483655" r:id="rId17"/>
    <p:sldLayoutId id="2147483656" r:id="rId18"/>
    <p:sldLayoutId id="2147483657" r:id="rId19"/>
    <p:sldLayoutId id="2147483658" r:id="rId20"/>
    <p:sldLayoutId id="2147483659" r:id="rId21"/>
    <p:sldLayoutId id="2147483660" r:id="rId22"/>
    <p:sldLayoutId id="2147483662" r:id="rId23"/>
    <p:sldLayoutId id="2147483663" r:id="rId24"/>
    <p:sldLayoutId id="2147483664" r:id="rId2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44780" y="417136"/>
            <a:ext cx="8916093" cy="4361066"/>
          </a:xfrm>
        </p:spPr>
        <p:txBody>
          <a:bodyPr>
            <a:normAutofit/>
          </a:bodyPr>
          <a:lstStyle/>
          <a:p>
            <a:pPr marL="0" indent="0" algn="ctr">
              <a:buNone/>
            </a:pPr>
            <a:r>
              <a:rPr kumimoji="0" lang="en-US" sz="2000" b="1" i="0" u="none" strike="noStrike" kern="1200" cap="none" spc="0" normalizeH="0" baseline="0" noProof="0" dirty="0">
                <a:ln>
                  <a:noFill/>
                </a:ln>
                <a:solidFill>
                  <a:srgbClr val="0066A1"/>
                </a:solidFill>
                <a:effectLst/>
                <a:uLnTx/>
                <a:uFillTx/>
                <a:latin typeface="Calibri" panose="020F0502020204030204" charset="0"/>
                <a:ea typeface="Calibri" panose="020F0502020204030204" charset="0"/>
                <a:cs typeface="Calibri" panose="020F0502020204030204" charset="0"/>
              </a:rPr>
              <a:t>“</a:t>
            </a:r>
            <a:r>
              <a:rPr lang="en-US" sz="2000" b="1" i="0" dirty="0">
                <a:solidFill>
                  <a:srgbClr val="0066A1"/>
                </a:solidFill>
                <a:effectLst/>
                <a:latin typeface="inherit"/>
              </a:rPr>
              <a:t>Human Activity Recognition using Deep Learning Approach</a:t>
            </a:r>
            <a:r>
              <a:rPr kumimoji="0" lang="en-US" sz="2000" b="1" i="0" u="none" strike="noStrike" kern="1200" cap="none" spc="0" normalizeH="0" baseline="0" noProof="0" dirty="0">
                <a:ln>
                  <a:noFill/>
                </a:ln>
                <a:solidFill>
                  <a:srgbClr val="0066A1"/>
                </a:solidFill>
                <a:effectLst/>
                <a:uLnTx/>
                <a:uFillTx/>
                <a:latin typeface="Calibri" panose="020F0502020204030204" charset="0"/>
                <a:ea typeface="Calibri" panose="020F0502020204030204" charset="0"/>
                <a:cs typeface="Calibri" panose="020F0502020204030204" charset="0"/>
              </a:rPr>
              <a:t>”</a:t>
            </a:r>
          </a:p>
        </p:txBody>
      </p:sp>
      <p:graphicFrame>
        <p:nvGraphicFramePr>
          <p:cNvPr id="6" name="Table 6"/>
          <p:cNvGraphicFramePr>
            <a:graphicFrameLocks noGrp="1"/>
          </p:cNvGraphicFramePr>
          <p:nvPr>
            <p:extLst>
              <p:ext uri="{D42A27DB-BD31-4B8C-83A1-F6EECF244321}">
                <p14:modId xmlns:p14="http://schemas.microsoft.com/office/powerpoint/2010/main" val="3460030561"/>
              </p:ext>
            </p:extLst>
          </p:nvPr>
        </p:nvGraphicFramePr>
        <p:xfrm>
          <a:off x="2528719" y="1127709"/>
          <a:ext cx="3958672" cy="1842640"/>
        </p:xfrm>
        <a:graphic>
          <a:graphicData uri="http://schemas.openxmlformats.org/drawingml/2006/table">
            <a:tbl>
              <a:tblPr firstRow="1" bandRow="1">
                <a:tableStyleId>{5C22544A-7EE6-4342-B048-85BDC9FD1C3A}</a:tableStyleId>
              </a:tblPr>
              <a:tblGrid>
                <a:gridCol w="2503943">
                  <a:extLst>
                    <a:ext uri="{9D8B030D-6E8A-4147-A177-3AD203B41FA5}">
                      <a16:colId xmlns:a16="http://schemas.microsoft.com/office/drawing/2014/main" val="20000"/>
                    </a:ext>
                  </a:extLst>
                </a:gridCol>
                <a:gridCol w="1454729">
                  <a:extLst>
                    <a:ext uri="{9D8B030D-6E8A-4147-A177-3AD203B41FA5}">
                      <a16:colId xmlns:a16="http://schemas.microsoft.com/office/drawing/2014/main" val="20001"/>
                    </a:ext>
                  </a:extLst>
                </a:gridCol>
              </a:tblGrid>
              <a:tr h="318640">
                <a:tc grid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sz="1400" b="1" dirty="0">
                          <a:solidFill>
                            <a:srgbClr val="0066A1"/>
                          </a:solidFill>
                          <a:latin typeface="Calibri" panose="020F0502020204030204" charset="0"/>
                          <a:ea typeface="Calibri" panose="020F0502020204030204" charset="0"/>
                          <a:cs typeface="Calibri" panose="020F0502020204030204" charset="0"/>
                        </a:rPr>
                        <a:t>Submitted By</a:t>
                      </a:r>
                      <a:endParaRPr lang="en-US" sz="1400" dirty="0"/>
                    </a:p>
                  </a:txBody>
                  <a:tcPr>
                    <a:noFill/>
                  </a:tcPr>
                </a:tc>
                <a:tc hMerge="1">
                  <a:txBody>
                    <a:bodyPr/>
                    <a:lstStyle/>
                    <a:p>
                      <a:endParaRPr lang="en-US"/>
                    </a:p>
                  </a:txBody>
                  <a:tcPr/>
                </a:tc>
                <a:extLst>
                  <a:ext uri="{0D108BD9-81ED-4DB2-BD59-A6C34878D82A}">
                    <a16:rowId xmlns:a16="http://schemas.microsoft.com/office/drawing/2014/main" val="10000"/>
                  </a:ext>
                </a:extLst>
              </a:tr>
              <a:tr h="278901">
                <a:tc>
                  <a:txBody>
                    <a:bodyPr/>
                    <a:lstStyle/>
                    <a:p>
                      <a:r>
                        <a:rPr lang="en-US" sz="1400" dirty="0" err="1"/>
                        <a:t>Pallab</a:t>
                      </a:r>
                      <a:r>
                        <a:rPr lang="en-US" sz="1400" dirty="0"/>
                        <a:t> Majumdar</a:t>
                      </a:r>
                    </a:p>
                  </a:txBody>
                  <a:tcPr anchor="ctr">
                    <a:noFill/>
                  </a:tcPr>
                </a:tc>
                <a:tc>
                  <a:txBody>
                    <a:bodyPr/>
                    <a:lstStyle/>
                    <a:p>
                      <a:r>
                        <a:rPr lang="en-US" sz="1400" dirty="0"/>
                        <a:t>18192103050</a:t>
                      </a:r>
                    </a:p>
                  </a:txBody>
                  <a:tcPr anchor="ctr">
                    <a:noFill/>
                  </a:tcPr>
                </a:tc>
                <a:extLst>
                  <a:ext uri="{0D108BD9-81ED-4DB2-BD59-A6C34878D82A}">
                    <a16:rowId xmlns:a16="http://schemas.microsoft.com/office/drawing/2014/main" val="10001"/>
                  </a:ext>
                </a:extLst>
              </a:tr>
              <a:tr h="278901">
                <a:tc>
                  <a:txBody>
                    <a:bodyPr/>
                    <a:lstStyle/>
                    <a:p>
                      <a:r>
                        <a:rPr lang="en-US" sz="1400" dirty="0"/>
                        <a:t>Al Ahad </a:t>
                      </a:r>
                      <a:r>
                        <a:rPr lang="en-US" sz="1400" dirty="0" err="1"/>
                        <a:t>Sufian</a:t>
                      </a:r>
                      <a:endParaRPr lang="en-US" sz="1400" dirty="0"/>
                    </a:p>
                  </a:txBody>
                  <a:tcPr anchor="ctr">
                    <a:noFill/>
                  </a:tcPr>
                </a:tc>
                <a:tc>
                  <a:txBody>
                    <a:bodyPr/>
                    <a:lstStyle/>
                    <a:p>
                      <a:r>
                        <a:rPr lang="en-US" sz="1400" dirty="0"/>
                        <a:t>18192103056</a:t>
                      </a:r>
                    </a:p>
                  </a:txBody>
                  <a:tcPr anchor="ctr">
                    <a:noFill/>
                  </a:tcPr>
                </a:tc>
                <a:extLst>
                  <a:ext uri="{0D108BD9-81ED-4DB2-BD59-A6C34878D82A}">
                    <a16:rowId xmlns:a16="http://schemas.microsoft.com/office/drawing/2014/main" val="10002"/>
                  </a:ext>
                </a:extLst>
              </a:tr>
              <a:tr h="27890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Joy </a:t>
                      </a:r>
                      <a:r>
                        <a:rPr lang="en-US" sz="1400" dirty="0" err="1"/>
                        <a:t>Adhikary</a:t>
                      </a:r>
                      <a:endParaRPr lang="en-US" sz="1400" dirty="0"/>
                    </a:p>
                  </a:txBody>
                  <a:tcPr anchor="ctr">
                    <a:noFill/>
                  </a:tcPr>
                </a:tc>
                <a:tc>
                  <a:txBody>
                    <a:bodyPr/>
                    <a:lstStyle/>
                    <a:p>
                      <a:r>
                        <a:rPr lang="en-US" sz="1400" dirty="0"/>
                        <a:t>18192103062</a:t>
                      </a:r>
                    </a:p>
                  </a:txBody>
                  <a:tcPr anchor="ctr">
                    <a:noFill/>
                  </a:tcPr>
                </a:tc>
                <a:extLst>
                  <a:ext uri="{0D108BD9-81ED-4DB2-BD59-A6C34878D82A}">
                    <a16:rowId xmlns:a16="http://schemas.microsoft.com/office/drawing/2014/main" val="10003"/>
                  </a:ext>
                </a:extLst>
              </a:tr>
              <a:tr h="27890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err="1"/>
                        <a:t>Mafuja</a:t>
                      </a:r>
                      <a:r>
                        <a:rPr lang="en-US" sz="1400" dirty="0"/>
                        <a:t> </a:t>
                      </a:r>
                      <a:r>
                        <a:rPr lang="en-US" sz="1400" dirty="0" err="1"/>
                        <a:t>Akter</a:t>
                      </a:r>
                      <a:r>
                        <a:rPr lang="en-US" sz="1400" dirty="0"/>
                        <a:t> </a:t>
                      </a:r>
                      <a:r>
                        <a:rPr lang="en-US" sz="1400" dirty="0" err="1"/>
                        <a:t>Mitu</a:t>
                      </a:r>
                      <a:endParaRPr lang="en-US" sz="1400" dirty="0"/>
                    </a:p>
                  </a:txBody>
                  <a:tcPr anchor="ctr">
                    <a:noFill/>
                  </a:tcPr>
                </a:tc>
                <a:tc>
                  <a:txBody>
                    <a:bodyPr/>
                    <a:lstStyle/>
                    <a:p>
                      <a:r>
                        <a:rPr lang="en-US" sz="1400" dirty="0"/>
                        <a:t>18192103068</a:t>
                      </a:r>
                    </a:p>
                  </a:txBody>
                  <a:tcPr anchor="ctr">
                    <a:noFill/>
                  </a:tcPr>
                </a:tc>
                <a:extLst>
                  <a:ext uri="{0D108BD9-81ED-4DB2-BD59-A6C34878D82A}">
                    <a16:rowId xmlns:a16="http://schemas.microsoft.com/office/drawing/2014/main" val="10004"/>
                  </a:ext>
                </a:extLst>
              </a:tr>
              <a:tr h="278901">
                <a:tc>
                  <a:txBody>
                    <a:bodyPr/>
                    <a:lstStyle/>
                    <a:p>
                      <a:r>
                        <a:rPr lang="en-US" sz="1400" dirty="0"/>
                        <a:t>Habibullah</a:t>
                      </a:r>
                    </a:p>
                  </a:txBody>
                  <a:tcPr anchor="ctr">
                    <a:noFill/>
                  </a:tcPr>
                </a:tc>
                <a:tc>
                  <a:txBody>
                    <a:bodyPr/>
                    <a:lstStyle/>
                    <a:p>
                      <a:r>
                        <a:rPr lang="en-US" sz="1400" dirty="0"/>
                        <a:t>18192103080</a:t>
                      </a:r>
                    </a:p>
                  </a:txBody>
                  <a:tcPr anchor="ctr">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456605" y="3251108"/>
            <a:ext cx="3958672" cy="55399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sz="1400" b="1" dirty="0">
                <a:solidFill>
                  <a:srgbClr val="0066A1"/>
                </a:solidFill>
                <a:latin typeface="Calibri" panose="020F0502020204030204" charset="0"/>
                <a:ea typeface="Calibri" panose="020F0502020204030204" charset="0"/>
                <a:cs typeface="Calibri" panose="020F0502020204030204" charset="0"/>
              </a:rPr>
              <a:t>Supervised By</a:t>
            </a:r>
          </a:p>
          <a:p>
            <a:pPr marL="0" marR="0" lvl="0" indent="0" algn="ctr" defTabSz="685800" rtl="0" eaLnBrk="1" fontAlgn="auto" latinLnBrk="0" hangingPunct="1">
              <a:lnSpc>
                <a:spcPct val="100000"/>
              </a:lnSpc>
              <a:spcBef>
                <a:spcPts val="0"/>
              </a:spcBef>
              <a:spcAft>
                <a:spcPts val="0"/>
              </a:spcAft>
              <a:buClrTx/>
              <a:buSzTx/>
              <a:buFontTx/>
              <a:buNone/>
              <a:defRPr/>
            </a:pPr>
            <a:endParaRPr lang="en-US" sz="1600" dirty="0"/>
          </a:p>
        </p:txBody>
      </p:sp>
      <p:graphicFrame>
        <p:nvGraphicFramePr>
          <p:cNvPr id="9" name="Table 9"/>
          <p:cNvGraphicFramePr>
            <a:graphicFrameLocks noGrp="1"/>
          </p:cNvGraphicFramePr>
          <p:nvPr>
            <p:extLst>
              <p:ext uri="{D42A27DB-BD31-4B8C-83A1-F6EECF244321}">
                <p14:modId xmlns:p14="http://schemas.microsoft.com/office/powerpoint/2010/main" val="4145303377"/>
              </p:ext>
            </p:extLst>
          </p:nvPr>
        </p:nvGraphicFramePr>
        <p:xfrm>
          <a:off x="797106" y="3547508"/>
          <a:ext cx="3289797" cy="1040534"/>
        </p:xfrm>
        <a:graphic>
          <a:graphicData uri="http://schemas.openxmlformats.org/drawingml/2006/table">
            <a:tbl>
              <a:tblPr firstRow="1" bandRow="1">
                <a:tableStyleId>{2D5ABB26-0587-4C30-8999-92F81FD0307C}</a:tableStyleId>
              </a:tblPr>
              <a:tblGrid>
                <a:gridCol w="3289797">
                  <a:extLst>
                    <a:ext uri="{9D8B030D-6E8A-4147-A177-3AD203B41FA5}">
                      <a16:colId xmlns:a16="http://schemas.microsoft.com/office/drawing/2014/main" val="20000"/>
                    </a:ext>
                  </a:extLst>
                </a:gridCol>
              </a:tblGrid>
              <a:tr h="2333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u="none" strike="noStrike" kern="1200" cap="none" spc="0" normalizeH="0" baseline="0" noProof="0" dirty="0">
                          <a:ln>
                            <a:noFill/>
                          </a:ln>
                          <a:solidFill>
                            <a:prstClr val="black"/>
                          </a:solidFill>
                          <a:effectLst/>
                          <a:uLnTx/>
                          <a:uFillTx/>
                        </a:rPr>
                        <a:t>M. M. </a:t>
                      </a:r>
                      <a:r>
                        <a:rPr kumimoji="0" lang="en-US" sz="1800" b="1" u="none" strike="noStrike" kern="1200" cap="none" spc="0" normalizeH="0" baseline="0" noProof="0" dirty="0" err="1">
                          <a:ln>
                            <a:noFill/>
                          </a:ln>
                          <a:solidFill>
                            <a:prstClr val="black"/>
                          </a:solidFill>
                          <a:effectLst/>
                          <a:uLnTx/>
                          <a:uFillTx/>
                        </a:rPr>
                        <a:t>Fazle</a:t>
                      </a:r>
                      <a:r>
                        <a:rPr kumimoji="0" lang="en-US" sz="1800" b="1" u="none" strike="noStrike" kern="1200" cap="none" spc="0" normalizeH="0" baseline="0" noProof="0" dirty="0">
                          <a:ln>
                            <a:noFill/>
                          </a:ln>
                          <a:solidFill>
                            <a:prstClr val="black"/>
                          </a:solidFill>
                          <a:effectLst/>
                          <a:uLnTx/>
                          <a:uFillTx/>
                        </a:rPr>
                        <a:t> Rabbi</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000"/>
                  </a:ext>
                </a:extLst>
              </a:tr>
              <a:tr h="18837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u="none" strike="noStrike" kern="1200" cap="none" spc="0" normalizeH="0" baseline="0" noProof="0" dirty="0">
                          <a:ln>
                            <a:noFill/>
                          </a:ln>
                          <a:solidFill>
                            <a:prstClr val="black"/>
                          </a:solidFill>
                          <a:effectLst/>
                          <a:uLnTx/>
                          <a:uFillTx/>
                        </a:rPr>
                        <a:t>Assistant Professor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001"/>
                  </a:ext>
                </a:extLst>
              </a:tr>
              <a:tr h="3394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u="none" strike="noStrike" kern="1200" cap="none" spc="0" normalizeH="0" baseline="0" noProof="0" dirty="0">
                          <a:ln>
                            <a:noFill/>
                          </a:ln>
                          <a:solidFill>
                            <a:prstClr val="black"/>
                          </a:solidFill>
                          <a:effectLst/>
                          <a:uLnTx/>
                          <a:uFillTx/>
                        </a:rPr>
                        <a:t>Department of CSE</a:t>
                      </a: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56CA13BF-59CA-B395-FE25-2D4A7A94350C}"/>
              </a:ext>
            </a:extLst>
          </p:cNvPr>
          <p:cNvSpPr txBox="1"/>
          <p:nvPr/>
        </p:nvSpPr>
        <p:spPr>
          <a:xfrm>
            <a:off x="4727102" y="3265719"/>
            <a:ext cx="3958672" cy="553998"/>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sz="1400" b="1" dirty="0">
                <a:solidFill>
                  <a:srgbClr val="0066A1"/>
                </a:solidFill>
                <a:latin typeface="Calibri" panose="020F0502020204030204" charset="0"/>
                <a:ea typeface="Calibri" panose="020F0502020204030204" charset="0"/>
                <a:cs typeface="Calibri" panose="020F0502020204030204" charset="0"/>
              </a:rPr>
              <a:t>Special Thanks To</a:t>
            </a:r>
          </a:p>
          <a:p>
            <a:pPr marL="0" marR="0" lvl="0" indent="0" algn="ctr" defTabSz="685800" rtl="0" eaLnBrk="1" fontAlgn="auto" latinLnBrk="0" hangingPunct="1">
              <a:lnSpc>
                <a:spcPct val="100000"/>
              </a:lnSpc>
              <a:spcBef>
                <a:spcPts val="0"/>
              </a:spcBef>
              <a:spcAft>
                <a:spcPts val="0"/>
              </a:spcAft>
              <a:buClrTx/>
              <a:buSzTx/>
              <a:buFontTx/>
              <a:buNone/>
              <a:defRPr/>
            </a:pPr>
            <a:endParaRPr lang="en-US" sz="1600" dirty="0"/>
          </a:p>
        </p:txBody>
      </p:sp>
      <p:graphicFrame>
        <p:nvGraphicFramePr>
          <p:cNvPr id="7" name="Table 9">
            <a:extLst>
              <a:ext uri="{FF2B5EF4-FFF2-40B4-BE49-F238E27FC236}">
                <a16:creationId xmlns:a16="http://schemas.microsoft.com/office/drawing/2014/main" id="{D99C2CAE-B391-A7C7-7EA6-52DB08266692}"/>
              </a:ext>
            </a:extLst>
          </p:cNvPr>
          <p:cNvGraphicFramePr>
            <a:graphicFrameLocks noGrp="1"/>
          </p:cNvGraphicFramePr>
          <p:nvPr>
            <p:extLst>
              <p:ext uri="{D42A27DB-BD31-4B8C-83A1-F6EECF244321}">
                <p14:modId xmlns:p14="http://schemas.microsoft.com/office/powerpoint/2010/main" val="898014914"/>
              </p:ext>
            </p:extLst>
          </p:nvPr>
        </p:nvGraphicFramePr>
        <p:xfrm>
          <a:off x="4462002" y="3542718"/>
          <a:ext cx="4488873" cy="853440"/>
        </p:xfrm>
        <a:graphic>
          <a:graphicData uri="http://schemas.openxmlformats.org/drawingml/2006/table">
            <a:tbl>
              <a:tblPr firstRow="1" bandRow="1">
                <a:tableStyleId>{2D5ABB26-0587-4C30-8999-92F81FD0307C}</a:tableStyleId>
              </a:tblPr>
              <a:tblGrid>
                <a:gridCol w="4488873">
                  <a:extLst>
                    <a:ext uri="{9D8B030D-6E8A-4147-A177-3AD203B41FA5}">
                      <a16:colId xmlns:a16="http://schemas.microsoft.com/office/drawing/2014/main" val="20000"/>
                    </a:ext>
                  </a:extLst>
                </a:gridCol>
              </a:tblGrid>
              <a:tr h="540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prstClr val="black"/>
                          </a:solidFill>
                          <a:effectLst/>
                          <a:uLnTx/>
                          <a:uFillTx/>
                        </a:rPr>
                        <a:t>Md </a:t>
                      </a:r>
                      <a:r>
                        <a:rPr kumimoji="0" lang="en-US" sz="1800" b="1" u="none" strike="noStrike" kern="1200" cap="none" spc="0" normalizeH="0" baseline="0" noProof="0" dirty="0" err="1">
                          <a:ln>
                            <a:noFill/>
                          </a:ln>
                          <a:solidFill>
                            <a:prstClr val="black"/>
                          </a:solidFill>
                          <a:effectLst/>
                          <a:uLnTx/>
                          <a:uFillTx/>
                        </a:rPr>
                        <a:t>Saifur</a:t>
                      </a:r>
                      <a:r>
                        <a:rPr kumimoji="0" lang="en-US" sz="1800" b="1" u="none" strike="noStrike" kern="1200" cap="none" spc="0" normalizeH="0" baseline="0" noProof="0" dirty="0">
                          <a:ln>
                            <a:noFill/>
                          </a:ln>
                          <a:solidFill>
                            <a:prstClr val="black"/>
                          </a:solidFill>
                          <a:effectLst/>
                          <a:uLnTx/>
                          <a:uFillTx/>
                        </a:rPr>
                        <a:t> Rahman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u="none" strike="noStrike" kern="1200" cap="none" spc="0" normalizeH="0" baseline="0" noProof="0" dirty="0">
                          <a:ln>
                            <a:noFill/>
                          </a:ln>
                          <a:solidFill>
                            <a:prstClr val="black"/>
                          </a:solidFill>
                          <a:effectLst/>
                          <a:uLnTx/>
                          <a:uFillTx/>
                        </a:rPr>
                        <a:t>Assistant Professor &amp; Chairman</a:t>
                      </a: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black"/>
                          </a:solidFill>
                          <a:effectLst/>
                          <a:uLnTx/>
                          <a:uFillTx/>
                        </a:rPr>
                        <a:t>Department of CSE</a:t>
                      </a: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0000"/>
                  </a:ext>
                </a:extLst>
              </a:tr>
            </a:tbl>
          </a:graphicData>
        </a:graphic>
      </p:graphicFrame>
      <p:pic>
        <p:nvPicPr>
          <p:cNvPr id="10" name="Picture 9">
            <a:extLst>
              <a:ext uri="{FF2B5EF4-FFF2-40B4-BE49-F238E27FC236}">
                <a16:creationId xmlns:a16="http://schemas.microsoft.com/office/drawing/2014/main" id="{AE8D30FF-EDF4-4D1C-87E0-EB3D08DF0EE8}"/>
              </a:ext>
            </a:extLst>
          </p:cNvPr>
          <p:cNvPicPr>
            <a:picLocks noChangeAspect="1"/>
          </p:cNvPicPr>
          <p:nvPr/>
        </p:nvPicPr>
        <p:blipFill>
          <a:blip r:embed="rId3"/>
          <a:stretch>
            <a:fillRect/>
          </a:stretch>
        </p:blipFill>
        <p:spPr>
          <a:xfrm>
            <a:off x="7727723" y="4391643"/>
            <a:ext cx="1134252" cy="445163"/>
          </a:xfrm>
          <a:prstGeom prst="rect">
            <a:avLst/>
          </a:prstGeom>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Criteria</a:t>
            </a:r>
          </a:p>
        </p:txBody>
      </p:sp>
      <p:sp>
        <p:nvSpPr>
          <p:cNvPr id="4" name="Slide Number Placeholder 3"/>
          <p:cNvSpPr>
            <a:spLocks noGrp="1"/>
          </p:cNvSpPr>
          <p:nvPr>
            <p:ph type="sldNum" sz="quarter" idx="14"/>
          </p:nvPr>
        </p:nvSpPr>
        <p:spPr/>
        <p:txBody>
          <a:bodyPr/>
          <a:lstStyle/>
          <a:p>
            <a:fld id="{3DD97BEB-BAEF-0344-9D5C-EC73E478698A}" type="slidenum">
              <a:rPr lang="en-US" smtClean="0"/>
              <a:t>10</a:t>
            </a:fld>
            <a:endParaRPr lang="en-US"/>
          </a:p>
        </p:txBody>
      </p:sp>
      <p:pic>
        <p:nvPicPr>
          <p:cNvPr id="5" name="Picture 4"/>
          <p:cNvPicPr>
            <a:picLocks noChangeAspect="1"/>
          </p:cNvPicPr>
          <p:nvPr/>
        </p:nvPicPr>
        <p:blipFill>
          <a:blip r:embed="rId3"/>
          <a:stretch>
            <a:fillRect/>
          </a:stretch>
        </p:blipFill>
        <p:spPr>
          <a:xfrm>
            <a:off x="1535205" y="1070909"/>
            <a:ext cx="3954625" cy="3514434"/>
          </a:xfrm>
          <a:prstGeom prst="rect">
            <a:avLst/>
          </a:prstGeom>
        </p:spPr>
      </p:pic>
      <p:pic>
        <p:nvPicPr>
          <p:cNvPr id="9" name="Picture 8">
            <a:extLst>
              <a:ext uri="{FF2B5EF4-FFF2-40B4-BE49-F238E27FC236}">
                <a16:creationId xmlns:a16="http://schemas.microsoft.com/office/drawing/2014/main" id="{94CC97CE-CA90-48FB-8E12-E50D3565E23A}"/>
              </a:ext>
            </a:extLst>
          </p:cNvPr>
          <p:cNvPicPr>
            <a:picLocks noChangeAspect="1"/>
          </p:cNvPicPr>
          <p:nvPr/>
        </p:nvPicPr>
        <p:blipFill>
          <a:blip r:embed="rId4"/>
          <a:stretch>
            <a:fillRect/>
          </a:stretch>
        </p:blipFill>
        <p:spPr>
          <a:xfrm>
            <a:off x="5489830" y="1298015"/>
            <a:ext cx="3593982" cy="3287328"/>
          </a:xfrm>
          <a:prstGeom prst="rect">
            <a:avLst/>
          </a:prstGeom>
        </p:spPr>
      </p:pic>
      <p:pic>
        <p:nvPicPr>
          <p:cNvPr id="15" name="Picture 14">
            <a:extLst>
              <a:ext uri="{FF2B5EF4-FFF2-40B4-BE49-F238E27FC236}">
                <a16:creationId xmlns:a16="http://schemas.microsoft.com/office/drawing/2014/main" id="{A75D1124-E69C-486D-BF4C-270FDB331E98}"/>
              </a:ext>
            </a:extLst>
          </p:cNvPr>
          <p:cNvPicPr>
            <a:picLocks noChangeAspect="1"/>
          </p:cNvPicPr>
          <p:nvPr/>
        </p:nvPicPr>
        <p:blipFill>
          <a:blip r:embed="rId5"/>
          <a:stretch>
            <a:fillRect/>
          </a:stretch>
        </p:blipFill>
        <p:spPr>
          <a:xfrm>
            <a:off x="7896225" y="4463426"/>
            <a:ext cx="942975" cy="370093"/>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980" y="1240444"/>
            <a:ext cx="7886700" cy="522664"/>
          </a:xfrm>
        </p:spPr>
        <p:txBody>
          <a:bodyPr>
            <a:normAutofit fontScale="90000"/>
          </a:bodyPr>
          <a:lstStyle/>
          <a:p>
            <a:r>
              <a:rPr lang="en-US" dirty="0"/>
              <a:t>Accuracy</a:t>
            </a:r>
          </a:p>
        </p:txBody>
      </p:sp>
      <p:sp>
        <p:nvSpPr>
          <p:cNvPr id="4" name="Slide Number Placeholder 3"/>
          <p:cNvSpPr>
            <a:spLocks noGrp="1"/>
          </p:cNvSpPr>
          <p:nvPr>
            <p:ph type="sldNum" sz="quarter" idx="14"/>
          </p:nvPr>
        </p:nvSpPr>
        <p:spPr/>
        <p:txBody>
          <a:bodyPr/>
          <a:lstStyle/>
          <a:p>
            <a:fld id="{3DD97BEB-BAEF-0344-9D5C-EC73E478698A}" type="slidenum">
              <a:rPr lang="en-US" smtClean="0"/>
              <a:t>11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680549428"/>
              </p:ext>
            </p:extLst>
          </p:nvPr>
        </p:nvGraphicFramePr>
        <p:xfrm>
          <a:off x="2109641" y="2040922"/>
          <a:ext cx="4509770" cy="2156460"/>
        </p:xfrm>
        <a:graphic>
          <a:graphicData uri="http://schemas.openxmlformats.org/drawingml/2006/table">
            <a:tbl>
              <a:tblPr firstRow="1" bandRow="1">
                <a:tableStyleId>{00A15C55-8517-42AA-B614-E9B94910E393}</a:tableStyleId>
              </a:tblPr>
              <a:tblGrid>
                <a:gridCol w="2173605">
                  <a:extLst>
                    <a:ext uri="{9D8B030D-6E8A-4147-A177-3AD203B41FA5}">
                      <a16:colId xmlns:a16="http://schemas.microsoft.com/office/drawing/2014/main" val="20000"/>
                    </a:ext>
                  </a:extLst>
                </a:gridCol>
                <a:gridCol w="2336165">
                  <a:extLst>
                    <a:ext uri="{9D8B030D-6E8A-4147-A177-3AD203B41FA5}">
                      <a16:colId xmlns:a16="http://schemas.microsoft.com/office/drawing/2014/main" val="20001"/>
                    </a:ext>
                  </a:extLst>
                </a:gridCol>
              </a:tblGrid>
              <a:tr h="539115">
                <a:tc>
                  <a:txBody>
                    <a:bodyPr/>
                    <a:lstStyle/>
                    <a:p>
                      <a:pPr algn="ctr"/>
                      <a:r>
                        <a:rPr lang="en-SG" altLang="en-US" sz="1600" dirty="0"/>
                        <a:t>Models</a:t>
                      </a:r>
                    </a:p>
                  </a:txBody>
                  <a:tcPr anchor="ctr"/>
                </a:tc>
                <a:tc>
                  <a:txBody>
                    <a:bodyPr/>
                    <a:lstStyle/>
                    <a:p>
                      <a:pPr algn="ctr"/>
                      <a:r>
                        <a:rPr lang="en-US" sz="1600" dirty="0"/>
                        <a:t>Accuracy</a:t>
                      </a:r>
                    </a:p>
                  </a:txBody>
                  <a:tcPr anchor="ctr"/>
                </a:tc>
                <a:extLst>
                  <a:ext uri="{0D108BD9-81ED-4DB2-BD59-A6C34878D82A}">
                    <a16:rowId xmlns:a16="http://schemas.microsoft.com/office/drawing/2014/main" val="10000"/>
                  </a:ext>
                </a:extLst>
              </a:tr>
              <a:tr h="539115">
                <a:tc>
                  <a:txBody>
                    <a:bodyPr/>
                    <a:lstStyle/>
                    <a:p>
                      <a:pPr algn="ctr"/>
                      <a:r>
                        <a:rPr lang="en-SG" altLang="en-US" sz="1600" b="1" dirty="0"/>
                        <a:t>CNN</a:t>
                      </a:r>
                    </a:p>
                  </a:txBody>
                  <a:tcPr anchor="ctr"/>
                </a:tc>
                <a:tc>
                  <a:txBody>
                    <a:bodyPr/>
                    <a:lstStyle/>
                    <a:p>
                      <a:pPr algn="ctr"/>
                      <a:r>
                        <a:rPr lang="en-US" sz="1600" b="1" dirty="0"/>
                        <a:t>9</a:t>
                      </a:r>
                      <a:r>
                        <a:rPr lang="en-SG" sz="1600" b="1" dirty="0"/>
                        <a:t>3</a:t>
                      </a:r>
                      <a:r>
                        <a:rPr lang="en-US" sz="1600" b="1" dirty="0"/>
                        <a:t>.1</a:t>
                      </a:r>
                      <a:r>
                        <a:rPr lang="en-SG" sz="1600" b="1" dirty="0"/>
                        <a:t>8</a:t>
                      </a:r>
                      <a:r>
                        <a:rPr lang="en-US" sz="1600" b="1" dirty="0"/>
                        <a:t>%</a:t>
                      </a:r>
                    </a:p>
                  </a:txBody>
                  <a:tcPr anchor="ctr"/>
                </a:tc>
                <a:extLst>
                  <a:ext uri="{0D108BD9-81ED-4DB2-BD59-A6C34878D82A}">
                    <a16:rowId xmlns:a16="http://schemas.microsoft.com/office/drawing/2014/main" val="10001"/>
                  </a:ext>
                </a:extLst>
              </a:tr>
              <a:tr h="53911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t>CNN-LSTM</a:t>
                      </a:r>
                    </a:p>
                  </a:txBody>
                  <a:tcPr anchor="ctr"/>
                </a:tc>
                <a:tc>
                  <a:txBody>
                    <a:bodyPr/>
                    <a:lstStyle/>
                    <a:p>
                      <a:pPr marL="0" marR="0" lvl="0" indent="0" algn="ctr" rtl="0">
                        <a:spcBef>
                          <a:spcPts val="0"/>
                        </a:spcBef>
                        <a:spcAft>
                          <a:spcPts val="0"/>
                        </a:spcAft>
                        <a:buNone/>
                      </a:pPr>
                      <a:r>
                        <a:rPr lang="en-US" sz="1600" dirty="0">
                          <a:latin typeface="Arial"/>
                          <a:ea typeface="Arial"/>
                          <a:cs typeface="Arial"/>
                          <a:sym typeface="Arial"/>
                        </a:rPr>
                        <a:t>75.34</a:t>
                      </a:r>
                      <a:r>
                        <a:rPr lang="en-US" sz="1600" dirty="0"/>
                        <a:t>%</a:t>
                      </a:r>
                    </a:p>
                  </a:txBody>
                  <a:tcPr anchor="ctr"/>
                </a:tc>
                <a:extLst>
                  <a:ext uri="{0D108BD9-81ED-4DB2-BD59-A6C34878D82A}">
                    <a16:rowId xmlns:a16="http://schemas.microsoft.com/office/drawing/2014/main" val="10002"/>
                  </a:ext>
                </a:extLst>
              </a:tr>
              <a:tr h="53911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a:t>CNN-LSTM</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a:latin typeface="Arial"/>
                          <a:ea typeface="Arial"/>
                          <a:cs typeface="Arial"/>
                          <a:sym typeface="Arial"/>
                        </a:rPr>
                        <a:t>99.67%</a:t>
                      </a:r>
                      <a:endParaRPr lang="en-US" sz="1600" dirty="0"/>
                    </a:p>
                  </a:txBody>
                  <a:tcPr anchor="ctr"/>
                </a:tc>
                <a:extLst>
                  <a:ext uri="{0D108BD9-81ED-4DB2-BD59-A6C34878D82A}">
                    <a16:rowId xmlns:a16="http://schemas.microsoft.com/office/drawing/2014/main" val="2738695158"/>
                  </a:ext>
                </a:extLst>
              </a:tr>
            </a:tbl>
          </a:graphicData>
        </a:graphic>
      </p:graphicFrame>
      <p:pic>
        <p:nvPicPr>
          <p:cNvPr id="7" name="Picture 6">
            <a:extLst>
              <a:ext uri="{FF2B5EF4-FFF2-40B4-BE49-F238E27FC236}">
                <a16:creationId xmlns:a16="http://schemas.microsoft.com/office/drawing/2014/main" id="{E44E6730-B13A-40B9-870D-E35754481C69}"/>
              </a:ext>
            </a:extLst>
          </p:cNvPr>
          <p:cNvPicPr>
            <a:picLocks noChangeAspect="1"/>
          </p:cNvPicPr>
          <p:nvPr/>
        </p:nvPicPr>
        <p:blipFill>
          <a:blip r:embed="rId2"/>
          <a:stretch>
            <a:fillRect/>
          </a:stretch>
        </p:blipFill>
        <p:spPr>
          <a:xfrm>
            <a:off x="7070725" y="4141787"/>
            <a:ext cx="1771650" cy="69532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21" y="275084"/>
            <a:ext cx="7886700" cy="415002"/>
          </a:xfrm>
        </p:spPr>
        <p:txBody>
          <a:bodyPr>
            <a:normAutofit fontScale="90000"/>
          </a:bodyPr>
          <a:lstStyle/>
          <a:p>
            <a:r>
              <a:rPr lang="en-US" dirty="0"/>
              <a:t>Results Based on Data Visualization</a:t>
            </a:r>
          </a:p>
        </p:txBody>
      </p:sp>
      <p:sp>
        <p:nvSpPr>
          <p:cNvPr id="4" name="Slide Number Placeholder 3"/>
          <p:cNvSpPr>
            <a:spLocks noGrp="1"/>
          </p:cNvSpPr>
          <p:nvPr>
            <p:ph type="sldNum" sz="quarter" idx="14"/>
          </p:nvPr>
        </p:nvSpPr>
        <p:spPr/>
        <p:txBody>
          <a:bodyPr/>
          <a:lstStyle/>
          <a:p>
            <a:fld id="{3DD97BEB-BAEF-0344-9D5C-EC73E478698A}" type="slidenum">
              <a:rPr lang="en-US" smtClean="0"/>
              <a:t>12</a:t>
            </a:fld>
            <a:endParaRPr lang="en-US"/>
          </a:p>
        </p:txBody>
      </p:sp>
      <p:sp>
        <p:nvSpPr>
          <p:cNvPr id="8" name="TextBox 7"/>
          <p:cNvSpPr txBox="1"/>
          <p:nvPr/>
        </p:nvSpPr>
        <p:spPr>
          <a:xfrm>
            <a:off x="1199632" y="4113261"/>
            <a:ext cx="6866007" cy="307777"/>
          </a:xfrm>
          <a:prstGeom prst="rect">
            <a:avLst/>
          </a:prstGeom>
          <a:noFill/>
        </p:spPr>
        <p:txBody>
          <a:bodyPr wrap="square" rtlCol="0">
            <a:spAutoFit/>
          </a:bodyPr>
          <a:lstStyle/>
          <a:p>
            <a:pPr algn="ctr"/>
            <a:r>
              <a:rPr lang="en-US" sz="1400" b="1" dirty="0">
                <a:latin typeface="Calibri (Body)"/>
              </a:rPr>
              <a:t>Figure</a:t>
            </a:r>
            <a:r>
              <a:rPr lang="en-US" sz="1400" dirty="0">
                <a:latin typeface="Calibri (Body)"/>
              </a:rPr>
              <a:t>: Accuracy of the proposed model</a:t>
            </a:r>
          </a:p>
        </p:txBody>
      </p:sp>
      <p:pic>
        <p:nvPicPr>
          <p:cNvPr id="6" name="Picture 5">
            <a:extLst>
              <a:ext uri="{FF2B5EF4-FFF2-40B4-BE49-F238E27FC236}">
                <a16:creationId xmlns:a16="http://schemas.microsoft.com/office/drawing/2014/main" id="{8C7C9A7C-94D5-46CE-94E8-81B5C9E24A8C}"/>
              </a:ext>
            </a:extLst>
          </p:cNvPr>
          <p:cNvPicPr>
            <a:picLocks noChangeAspect="1"/>
          </p:cNvPicPr>
          <p:nvPr/>
        </p:nvPicPr>
        <p:blipFill>
          <a:blip r:embed="rId3"/>
          <a:stretch>
            <a:fillRect/>
          </a:stretch>
        </p:blipFill>
        <p:spPr>
          <a:xfrm>
            <a:off x="7362931" y="4141268"/>
            <a:ext cx="1771650" cy="695325"/>
          </a:xfrm>
          <a:prstGeom prst="rect">
            <a:avLst/>
          </a:prstGeom>
        </p:spPr>
      </p:pic>
      <p:pic>
        <p:nvPicPr>
          <p:cNvPr id="11" name="Google Shape;328;p39">
            <a:extLst>
              <a:ext uri="{FF2B5EF4-FFF2-40B4-BE49-F238E27FC236}">
                <a16:creationId xmlns:a16="http://schemas.microsoft.com/office/drawing/2014/main" id="{3C156995-35B0-428A-A554-7E89446880F5}"/>
              </a:ext>
            </a:extLst>
          </p:cNvPr>
          <p:cNvPicPr preferRelativeResize="0"/>
          <p:nvPr/>
        </p:nvPicPr>
        <p:blipFill>
          <a:blip r:embed="rId4">
            <a:alphaModFix/>
          </a:blip>
          <a:stretch>
            <a:fillRect/>
          </a:stretch>
        </p:blipFill>
        <p:spPr>
          <a:xfrm>
            <a:off x="1955450" y="1055488"/>
            <a:ext cx="4539800" cy="3032537"/>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190" y="450975"/>
            <a:ext cx="7886700" cy="354263"/>
          </a:xfrm>
        </p:spPr>
        <p:txBody>
          <a:bodyPr>
            <a:normAutofit fontScale="90000"/>
          </a:bodyPr>
          <a:lstStyle/>
          <a:p>
            <a:r>
              <a:rPr lang="en-US" dirty="0"/>
              <a:t>Summary of the proposed model CNN-LSTM</a:t>
            </a:r>
          </a:p>
        </p:txBody>
      </p:sp>
      <p:sp>
        <p:nvSpPr>
          <p:cNvPr id="4" name="Slide Number Placeholder 3"/>
          <p:cNvSpPr>
            <a:spLocks noGrp="1"/>
          </p:cNvSpPr>
          <p:nvPr>
            <p:ph type="sldNum" sz="quarter" idx="14"/>
          </p:nvPr>
        </p:nvSpPr>
        <p:spPr/>
        <p:txBody>
          <a:bodyPr/>
          <a:lstStyle/>
          <a:p>
            <a:fld id="{3DD97BEB-BAEF-0344-9D5C-EC73E478698A}" type="slidenum">
              <a:rPr lang="en-US" smtClean="0"/>
              <a:pPr/>
              <a:t>13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263961554"/>
              </p:ext>
            </p:extLst>
          </p:nvPr>
        </p:nvGraphicFramePr>
        <p:xfrm>
          <a:off x="1990291" y="1304804"/>
          <a:ext cx="4673324" cy="3003725"/>
        </p:xfrm>
        <a:graphic>
          <a:graphicData uri="http://schemas.openxmlformats.org/drawingml/2006/table">
            <a:tbl>
              <a:tblPr firstRow="1" bandRow="1">
                <a:tableStyleId>{00A15C55-8517-42AA-B614-E9B94910E393}</a:tableStyleId>
              </a:tblPr>
              <a:tblGrid>
                <a:gridCol w="2057013">
                  <a:extLst>
                    <a:ext uri="{9D8B030D-6E8A-4147-A177-3AD203B41FA5}">
                      <a16:colId xmlns:a16="http://schemas.microsoft.com/office/drawing/2014/main" val="4080689090"/>
                    </a:ext>
                  </a:extLst>
                </a:gridCol>
                <a:gridCol w="1342825">
                  <a:extLst>
                    <a:ext uri="{9D8B030D-6E8A-4147-A177-3AD203B41FA5}">
                      <a16:colId xmlns:a16="http://schemas.microsoft.com/office/drawing/2014/main" val="905903340"/>
                    </a:ext>
                  </a:extLst>
                </a:gridCol>
                <a:gridCol w="1273486">
                  <a:extLst>
                    <a:ext uri="{9D8B030D-6E8A-4147-A177-3AD203B41FA5}">
                      <a16:colId xmlns:a16="http://schemas.microsoft.com/office/drawing/2014/main" val="1613133031"/>
                    </a:ext>
                  </a:extLst>
                </a:gridCol>
              </a:tblGrid>
              <a:tr h="269817">
                <a:tc>
                  <a:txBody>
                    <a:bodyPr/>
                    <a:lstStyle/>
                    <a:p>
                      <a:pPr algn="ctr"/>
                      <a:r>
                        <a:rPr lang="en-US" dirty="0"/>
                        <a:t>Layer</a:t>
                      </a:r>
                    </a:p>
                  </a:txBody>
                  <a:tcPr/>
                </a:tc>
                <a:tc>
                  <a:txBody>
                    <a:bodyPr/>
                    <a:lstStyle/>
                    <a:p>
                      <a:pPr algn="ctr"/>
                      <a:r>
                        <a:rPr lang="en-US" dirty="0"/>
                        <a:t>Output Shape</a:t>
                      </a:r>
                    </a:p>
                  </a:txBody>
                  <a:tcPr/>
                </a:tc>
                <a:tc>
                  <a:txBody>
                    <a:bodyPr/>
                    <a:lstStyle/>
                    <a:p>
                      <a:pPr algn="ctr"/>
                      <a:r>
                        <a:rPr lang="en-US" dirty="0"/>
                        <a:t>Parameter</a:t>
                      </a:r>
                    </a:p>
                  </a:txBody>
                  <a:tcPr/>
                </a:tc>
                <a:extLst>
                  <a:ext uri="{0D108BD9-81ED-4DB2-BD59-A6C34878D82A}">
                    <a16:rowId xmlns:a16="http://schemas.microsoft.com/office/drawing/2014/main" val="1629305788"/>
                  </a:ext>
                </a:extLst>
              </a:tr>
              <a:tr h="329105">
                <a:tc>
                  <a:txBody>
                    <a:bodyPr/>
                    <a:lstStyle/>
                    <a:p>
                      <a:pPr algn="ctr"/>
                      <a:r>
                        <a:rPr lang="en-US" dirty="0"/>
                        <a:t>Input Layer</a:t>
                      </a:r>
                    </a:p>
                  </a:txBody>
                  <a:tcPr/>
                </a:tc>
                <a:tc>
                  <a:txBody>
                    <a:bodyPr/>
                    <a:lstStyle/>
                    <a:p>
                      <a:pPr algn="ctr"/>
                      <a:r>
                        <a:rPr lang="en-US" dirty="0"/>
                        <a:t>79*2*16</a:t>
                      </a:r>
                    </a:p>
                  </a:txBody>
                  <a:tcPr/>
                </a:tc>
                <a:tc>
                  <a:txBody>
                    <a:bodyPr/>
                    <a:lstStyle/>
                    <a:p>
                      <a:pPr algn="ctr"/>
                      <a:r>
                        <a:rPr lang="en-US" sz="1350" kern="1200" dirty="0">
                          <a:solidFill>
                            <a:schemeClr val="dk1"/>
                          </a:solidFill>
                          <a:effectLst/>
                          <a:latin typeface="+mn-lt"/>
                          <a:ea typeface="+mn-ea"/>
                          <a:cs typeface="+mn-cs"/>
                        </a:rPr>
                        <a:t>80</a:t>
                      </a:r>
                      <a:endParaRPr lang="en-US" dirty="0"/>
                    </a:p>
                  </a:txBody>
                  <a:tcPr/>
                </a:tc>
                <a:extLst>
                  <a:ext uri="{0D108BD9-81ED-4DB2-BD59-A6C34878D82A}">
                    <a16:rowId xmlns:a16="http://schemas.microsoft.com/office/drawing/2014/main" val="215703265"/>
                  </a:ext>
                </a:extLst>
              </a:tr>
              <a:tr h="269817">
                <a:tc>
                  <a:txBody>
                    <a:bodyPr/>
                    <a:lstStyle/>
                    <a:p>
                      <a:pPr algn="ctr"/>
                      <a:r>
                        <a:rPr lang="en-US" b="0" dirty="0"/>
                        <a:t>Inception-ResNet-V2</a:t>
                      </a:r>
                    </a:p>
                  </a:txBody>
                  <a:tcPr/>
                </a:tc>
                <a:tc>
                  <a:txBody>
                    <a:bodyPr/>
                    <a:lstStyle/>
                    <a:p>
                      <a:pPr algn="ctr"/>
                      <a:r>
                        <a:rPr lang="en-US" sz="1350" kern="1200" dirty="0">
                          <a:solidFill>
                            <a:schemeClr val="dk1"/>
                          </a:solidFill>
                          <a:effectLst/>
                          <a:latin typeface="+mn-lt"/>
                          <a:ea typeface="+mn-ea"/>
                          <a:cs typeface="+mn-cs"/>
                        </a:rPr>
                        <a:t>78 * 1 * 32</a:t>
                      </a:r>
                      <a:endParaRPr lang="en-US" b="0" dirty="0"/>
                    </a:p>
                  </a:txBody>
                  <a:tcPr/>
                </a:tc>
                <a:tc>
                  <a:txBody>
                    <a:bodyPr/>
                    <a:lstStyle/>
                    <a:p>
                      <a:pPr algn="ctr"/>
                      <a:r>
                        <a:rPr lang="en-US" sz="1350" kern="1200" dirty="0">
                          <a:solidFill>
                            <a:schemeClr val="dk1"/>
                          </a:solidFill>
                          <a:effectLst/>
                          <a:latin typeface="+mn-lt"/>
                          <a:ea typeface="+mn-ea"/>
                          <a:cs typeface="+mn-cs"/>
                        </a:rPr>
                        <a:t>2080</a:t>
                      </a:r>
                      <a:endParaRPr lang="en-US" b="0" dirty="0"/>
                    </a:p>
                  </a:txBody>
                  <a:tcPr/>
                </a:tc>
                <a:extLst>
                  <a:ext uri="{0D108BD9-81ED-4DB2-BD59-A6C34878D82A}">
                    <a16:rowId xmlns:a16="http://schemas.microsoft.com/office/drawing/2014/main" val="690682141"/>
                  </a:ext>
                </a:extLst>
              </a:tr>
              <a:tr h="269817">
                <a:tc>
                  <a:txBody>
                    <a:bodyPr/>
                    <a:lstStyle/>
                    <a:p>
                      <a:pPr algn="ctr"/>
                      <a:r>
                        <a:rPr lang="en-US" b="0" dirty="0"/>
                        <a:t>MaxPooling2D</a:t>
                      </a:r>
                    </a:p>
                  </a:txBody>
                  <a:tcPr/>
                </a:tc>
                <a:tc>
                  <a:txBody>
                    <a:bodyPr/>
                    <a:lstStyle/>
                    <a:p>
                      <a:pPr algn="ctr"/>
                      <a:r>
                        <a:rPr lang="en-US" sz="1350" kern="1200" dirty="0">
                          <a:solidFill>
                            <a:schemeClr val="dk1"/>
                          </a:solidFill>
                          <a:effectLst/>
                          <a:latin typeface="+mn-lt"/>
                          <a:ea typeface="+mn-ea"/>
                          <a:cs typeface="+mn-cs"/>
                        </a:rPr>
                        <a:t>78 * 1 * 32</a:t>
                      </a:r>
                      <a:endParaRPr lang="en-US" b="0" dirty="0"/>
                    </a:p>
                  </a:txBody>
                  <a:tcPr/>
                </a:tc>
                <a:tc>
                  <a:txBody>
                    <a:bodyPr/>
                    <a:lstStyle/>
                    <a:p>
                      <a:pPr algn="ctr"/>
                      <a:r>
                        <a:rPr lang="en-US" b="0" dirty="0"/>
                        <a:t>0</a:t>
                      </a:r>
                    </a:p>
                  </a:txBody>
                  <a:tcPr/>
                </a:tc>
                <a:extLst>
                  <a:ext uri="{0D108BD9-81ED-4DB2-BD59-A6C34878D82A}">
                    <a16:rowId xmlns:a16="http://schemas.microsoft.com/office/drawing/2014/main" val="2890701308"/>
                  </a:ext>
                </a:extLst>
              </a:tr>
              <a:tr h="269817">
                <a:tc>
                  <a:txBody>
                    <a:bodyPr/>
                    <a:lstStyle/>
                    <a:p>
                      <a:pPr algn="ctr"/>
                      <a:r>
                        <a:rPr lang="en-US" dirty="0"/>
                        <a:t>Dense</a:t>
                      </a:r>
                    </a:p>
                  </a:txBody>
                  <a:tcPr/>
                </a:tc>
                <a:tc>
                  <a:txBody>
                    <a:bodyPr/>
                    <a:lstStyle/>
                    <a:p>
                      <a:pPr algn="ctr"/>
                      <a:r>
                        <a:rPr lang="en-US" sz="1350" kern="1200" dirty="0">
                          <a:solidFill>
                            <a:schemeClr val="dk1"/>
                          </a:solidFill>
                          <a:effectLst/>
                          <a:latin typeface="+mn-lt"/>
                          <a:ea typeface="+mn-ea"/>
                          <a:cs typeface="+mn-cs"/>
                        </a:rPr>
                        <a:t>64</a:t>
                      </a:r>
                      <a:endParaRPr lang="en-US" dirty="0"/>
                    </a:p>
                  </a:txBody>
                  <a:tcPr/>
                </a:tc>
                <a:tc>
                  <a:txBody>
                    <a:bodyPr/>
                    <a:lstStyle/>
                    <a:p>
                      <a:pPr algn="ctr"/>
                      <a:r>
                        <a:rPr lang="en-US" sz="1350" kern="1200" dirty="0">
                          <a:solidFill>
                            <a:schemeClr val="dk1"/>
                          </a:solidFill>
                          <a:effectLst/>
                          <a:latin typeface="+mn-lt"/>
                          <a:ea typeface="+mn-ea"/>
                          <a:cs typeface="+mn-cs"/>
                        </a:rPr>
                        <a:t>159808</a:t>
                      </a:r>
                      <a:endParaRPr lang="en-US" dirty="0"/>
                    </a:p>
                  </a:txBody>
                  <a:tcPr/>
                </a:tc>
                <a:extLst>
                  <a:ext uri="{0D108BD9-81ED-4DB2-BD59-A6C34878D82A}">
                    <a16:rowId xmlns:a16="http://schemas.microsoft.com/office/drawing/2014/main" val="478594821"/>
                  </a:ext>
                </a:extLst>
              </a:tr>
              <a:tr h="269817">
                <a:tc>
                  <a:txBody>
                    <a:bodyPr/>
                    <a:lstStyle/>
                    <a:p>
                      <a:pPr algn="ctr"/>
                      <a:r>
                        <a:rPr lang="en-US" dirty="0"/>
                        <a:t>Dropout2 </a:t>
                      </a:r>
                    </a:p>
                  </a:txBody>
                  <a:tcPr/>
                </a:tc>
                <a:tc>
                  <a:txBody>
                    <a:bodyPr/>
                    <a:lstStyle/>
                    <a:p>
                      <a:pPr algn="ctr"/>
                      <a:r>
                        <a:rPr lang="en-US" sz="1350" kern="1200" dirty="0">
                          <a:solidFill>
                            <a:schemeClr val="dk1"/>
                          </a:solidFill>
                          <a:effectLst/>
                          <a:latin typeface="+mn-lt"/>
                          <a:ea typeface="+mn-ea"/>
                          <a:cs typeface="+mn-cs"/>
                        </a:rPr>
                        <a:t>2*64</a:t>
                      </a:r>
                      <a:endParaRPr lang="en-US" dirty="0"/>
                    </a:p>
                  </a:txBody>
                  <a:tcPr/>
                </a:tc>
                <a:tc>
                  <a:txBody>
                    <a:bodyPr/>
                    <a:lstStyle/>
                    <a:p>
                      <a:pPr algn="ctr"/>
                      <a:r>
                        <a:rPr lang="en-US" dirty="0"/>
                        <a:t>0</a:t>
                      </a:r>
                    </a:p>
                  </a:txBody>
                  <a:tcPr/>
                </a:tc>
                <a:extLst>
                  <a:ext uri="{0D108BD9-81ED-4DB2-BD59-A6C34878D82A}">
                    <a16:rowId xmlns:a16="http://schemas.microsoft.com/office/drawing/2014/main" val="1704423283"/>
                  </a:ext>
                </a:extLst>
              </a:tr>
              <a:tr h="269817">
                <a:tc>
                  <a:txBody>
                    <a:bodyPr/>
                    <a:lstStyle/>
                    <a:p>
                      <a:pPr algn="ctr"/>
                      <a:r>
                        <a:rPr lang="en-US" dirty="0"/>
                        <a:t>Reshape</a:t>
                      </a:r>
                    </a:p>
                  </a:txBody>
                  <a:tcPr/>
                </a:tc>
                <a:tc>
                  <a:txBody>
                    <a:bodyPr/>
                    <a:lstStyle/>
                    <a:p>
                      <a:pPr algn="ctr"/>
                      <a:r>
                        <a:rPr lang="en-US" sz="1350" kern="1200" dirty="0">
                          <a:solidFill>
                            <a:schemeClr val="dk1"/>
                          </a:solidFill>
                          <a:effectLst/>
                          <a:latin typeface="+mn-lt"/>
                          <a:ea typeface="+mn-ea"/>
                          <a:cs typeface="+mn-cs"/>
                        </a:rPr>
                        <a:t>80*3</a:t>
                      </a:r>
                      <a:endParaRPr lang="en-US" dirty="0"/>
                    </a:p>
                  </a:txBody>
                  <a:tcPr/>
                </a:tc>
                <a:tc>
                  <a:txBody>
                    <a:bodyPr/>
                    <a:lstStyle/>
                    <a:p>
                      <a:pPr algn="ctr"/>
                      <a:r>
                        <a:rPr lang="en-US" dirty="0"/>
                        <a:t>0</a:t>
                      </a:r>
                    </a:p>
                  </a:txBody>
                  <a:tcPr/>
                </a:tc>
                <a:extLst>
                  <a:ext uri="{0D108BD9-81ED-4DB2-BD59-A6C34878D82A}">
                    <a16:rowId xmlns:a16="http://schemas.microsoft.com/office/drawing/2014/main" val="4037651147"/>
                  </a:ext>
                </a:extLst>
              </a:tr>
              <a:tr h="269817">
                <a:tc>
                  <a:txBody>
                    <a:bodyPr/>
                    <a:lstStyle/>
                    <a:p>
                      <a:pPr algn="ctr"/>
                      <a:r>
                        <a:rPr lang="en-US" dirty="0"/>
                        <a:t>Flatten2</a:t>
                      </a:r>
                    </a:p>
                  </a:txBody>
                  <a:tcPr/>
                </a:tc>
                <a:tc>
                  <a:txBody>
                    <a:bodyPr/>
                    <a:lstStyle/>
                    <a:p>
                      <a:pPr algn="ctr"/>
                      <a:r>
                        <a:rPr lang="en-US" sz="1350" kern="1200" dirty="0">
                          <a:solidFill>
                            <a:schemeClr val="dk1"/>
                          </a:solidFill>
                          <a:effectLst/>
                          <a:latin typeface="+mn-lt"/>
                          <a:ea typeface="+mn-ea"/>
                          <a:cs typeface="+mn-cs"/>
                        </a:rPr>
                        <a:t>2496</a:t>
                      </a:r>
                      <a:endParaRPr lang="en-US" dirty="0"/>
                    </a:p>
                  </a:txBody>
                  <a:tcPr/>
                </a:tc>
                <a:tc>
                  <a:txBody>
                    <a:bodyPr/>
                    <a:lstStyle/>
                    <a:p>
                      <a:pPr algn="ctr"/>
                      <a:r>
                        <a:rPr lang="en-US" dirty="0"/>
                        <a:t>0</a:t>
                      </a:r>
                    </a:p>
                  </a:txBody>
                  <a:tcPr/>
                </a:tc>
                <a:extLst>
                  <a:ext uri="{0D108BD9-81ED-4DB2-BD59-A6C34878D82A}">
                    <a16:rowId xmlns:a16="http://schemas.microsoft.com/office/drawing/2014/main" val="3626396772"/>
                  </a:ext>
                </a:extLst>
              </a:tr>
              <a:tr h="269817">
                <a:tc>
                  <a:txBody>
                    <a:bodyPr/>
                    <a:lstStyle/>
                    <a:p>
                      <a:pPr algn="ctr"/>
                      <a:r>
                        <a:rPr lang="en-US" dirty="0"/>
                        <a:t>Dense2</a:t>
                      </a:r>
                    </a:p>
                  </a:txBody>
                  <a:tcPr/>
                </a:tc>
                <a:tc>
                  <a:txBody>
                    <a:bodyPr/>
                    <a:lstStyle/>
                    <a:p>
                      <a:pPr algn="ctr"/>
                      <a:r>
                        <a:rPr lang="en-US" sz="1350" kern="1200" dirty="0">
                          <a:solidFill>
                            <a:schemeClr val="dk1"/>
                          </a:solidFill>
                          <a:effectLst/>
                          <a:latin typeface="+mn-lt"/>
                          <a:ea typeface="+mn-ea"/>
                          <a:cs typeface="+mn-cs"/>
                        </a:rPr>
                        <a:t>6</a:t>
                      </a:r>
                      <a:endParaRPr lang="en-US" dirty="0"/>
                    </a:p>
                  </a:txBody>
                  <a:tcPr/>
                </a:tc>
                <a:tc>
                  <a:txBody>
                    <a:bodyPr/>
                    <a:lstStyle/>
                    <a:p>
                      <a:pPr algn="ctr"/>
                      <a:r>
                        <a:rPr lang="en-US" sz="1350" kern="1200" dirty="0">
                          <a:solidFill>
                            <a:schemeClr val="dk1"/>
                          </a:solidFill>
                          <a:effectLst/>
                          <a:latin typeface="+mn-lt"/>
                          <a:ea typeface="+mn-ea"/>
                          <a:cs typeface="+mn-cs"/>
                        </a:rPr>
                        <a:t>390</a:t>
                      </a:r>
                      <a:endParaRPr lang="en-US" dirty="0"/>
                    </a:p>
                  </a:txBody>
                  <a:tcPr/>
                </a:tc>
                <a:extLst>
                  <a:ext uri="{0D108BD9-81ED-4DB2-BD59-A6C34878D82A}">
                    <a16:rowId xmlns:a16="http://schemas.microsoft.com/office/drawing/2014/main" val="950459775"/>
                  </a:ext>
                </a:extLst>
              </a:tr>
              <a:tr h="269817">
                <a:tc>
                  <a:txBody>
                    <a:bodyPr/>
                    <a:lstStyle/>
                    <a:p>
                      <a:pPr algn="ctr"/>
                      <a:r>
                        <a:rPr lang="en-US" dirty="0"/>
                        <a:t>Sigmoid</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586803451"/>
                  </a:ext>
                </a:extLst>
              </a:tr>
            </a:tbl>
          </a:graphicData>
        </a:graphic>
      </p:graphicFrame>
      <p:sp>
        <p:nvSpPr>
          <p:cNvPr id="8" name="TextBox 7"/>
          <p:cNvSpPr txBox="1"/>
          <p:nvPr/>
        </p:nvSpPr>
        <p:spPr>
          <a:xfrm>
            <a:off x="2353141" y="4521114"/>
            <a:ext cx="4060448" cy="307777"/>
          </a:xfrm>
          <a:prstGeom prst="rect">
            <a:avLst/>
          </a:prstGeom>
          <a:noFill/>
        </p:spPr>
        <p:txBody>
          <a:bodyPr wrap="square" rtlCol="0">
            <a:spAutoFit/>
          </a:bodyPr>
          <a:lstStyle/>
          <a:p>
            <a:r>
              <a:rPr lang="en-US" sz="1400" b="1" dirty="0"/>
              <a:t>Table: </a:t>
            </a:r>
            <a:r>
              <a:rPr lang="en-US" sz="1400" dirty="0"/>
              <a:t>Summary of the proposed model CNN-LSTM</a:t>
            </a:r>
          </a:p>
        </p:txBody>
      </p:sp>
      <p:sp>
        <p:nvSpPr>
          <p:cNvPr id="6" name="Rectangle 5"/>
          <p:cNvSpPr/>
          <p:nvPr/>
        </p:nvSpPr>
        <p:spPr>
          <a:xfrm>
            <a:off x="7528560" y="4308529"/>
            <a:ext cx="1470660" cy="560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098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of Proposed Methodology</a:t>
            </a:r>
          </a:p>
        </p:txBody>
      </p:sp>
      <p:sp>
        <p:nvSpPr>
          <p:cNvPr id="4" name="Slide Number Placeholder 3"/>
          <p:cNvSpPr>
            <a:spLocks noGrp="1"/>
          </p:cNvSpPr>
          <p:nvPr>
            <p:ph type="sldNum" sz="quarter" idx="14"/>
          </p:nvPr>
        </p:nvSpPr>
        <p:spPr/>
        <p:txBody>
          <a:bodyPr/>
          <a:lstStyle/>
          <a:p>
            <a:fld id="{3DD97BEB-BAEF-0344-9D5C-EC73E478698A}" type="slidenum">
              <a:rPr lang="en-US" smtClean="0"/>
              <a:t>14</a:t>
            </a:fld>
            <a:endParaRPr lang="en-US"/>
          </a:p>
        </p:txBody>
      </p:sp>
      <p:sp>
        <p:nvSpPr>
          <p:cNvPr id="8" name="TextBox 7"/>
          <p:cNvSpPr txBox="1"/>
          <p:nvPr/>
        </p:nvSpPr>
        <p:spPr>
          <a:xfrm>
            <a:off x="2001405" y="3859077"/>
            <a:ext cx="4438203" cy="307777"/>
          </a:xfrm>
          <a:prstGeom prst="rect">
            <a:avLst/>
          </a:prstGeom>
          <a:noFill/>
        </p:spPr>
        <p:txBody>
          <a:bodyPr wrap="none" rtlCol="0">
            <a:spAutoFit/>
          </a:bodyPr>
          <a:lstStyle/>
          <a:p>
            <a:pPr algn="ctr"/>
            <a:r>
              <a:rPr lang="en-US" sz="1400" b="1" dirty="0"/>
              <a:t>Table: </a:t>
            </a:r>
            <a:r>
              <a:rPr lang="en-US" sz="1400" dirty="0"/>
              <a:t>Performance comparison with the existing methods</a:t>
            </a:r>
          </a:p>
        </p:txBody>
      </p:sp>
      <p:graphicFrame>
        <p:nvGraphicFramePr>
          <p:cNvPr id="10" name="Table 9"/>
          <p:cNvGraphicFramePr>
            <a:graphicFrameLocks noGrp="1"/>
          </p:cNvGraphicFramePr>
          <p:nvPr>
            <p:extLst>
              <p:ext uri="{D42A27DB-BD31-4B8C-83A1-F6EECF244321}">
                <p14:modId xmlns:p14="http://schemas.microsoft.com/office/powerpoint/2010/main" val="2037491335"/>
              </p:ext>
            </p:extLst>
          </p:nvPr>
        </p:nvGraphicFramePr>
        <p:xfrm>
          <a:off x="1534733" y="1449042"/>
          <a:ext cx="5806768" cy="2225040"/>
        </p:xfrm>
        <a:graphic>
          <a:graphicData uri="http://schemas.openxmlformats.org/drawingml/2006/table">
            <a:tbl>
              <a:tblPr firstRow="1" bandRow="1">
                <a:tableStyleId>{00A15C55-8517-42AA-B614-E9B94910E393}</a:tableStyleId>
              </a:tblPr>
              <a:tblGrid>
                <a:gridCol w="1765180">
                  <a:extLst>
                    <a:ext uri="{9D8B030D-6E8A-4147-A177-3AD203B41FA5}">
                      <a16:colId xmlns:a16="http://schemas.microsoft.com/office/drawing/2014/main" val="20000"/>
                    </a:ext>
                  </a:extLst>
                </a:gridCol>
                <a:gridCol w="2501477">
                  <a:extLst>
                    <a:ext uri="{9D8B030D-6E8A-4147-A177-3AD203B41FA5}">
                      <a16:colId xmlns:a16="http://schemas.microsoft.com/office/drawing/2014/main" val="20001"/>
                    </a:ext>
                  </a:extLst>
                </a:gridCol>
                <a:gridCol w="1540111">
                  <a:extLst>
                    <a:ext uri="{9D8B030D-6E8A-4147-A177-3AD203B41FA5}">
                      <a16:colId xmlns:a16="http://schemas.microsoft.com/office/drawing/2014/main" val="20002"/>
                    </a:ext>
                  </a:extLst>
                </a:gridCol>
              </a:tblGrid>
              <a:tr h="370840">
                <a:tc>
                  <a:txBody>
                    <a:bodyPr/>
                    <a:lstStyle/>
                    <a:p>
                      <a:pPr algn="ctr"/>
                      <a:r>
                        <a:rPr lang="en-US" dirty="0"/>
                        <a:t>Authors</a:t>
                      </a:r>
                    </a:p>
                  </a:txBody>
                  <a:tcPr/>
                </a:tc>
                <a:tc>
                  <a:txBody>
                    <a:bodyPr/>
                    <a:lstStyle/>
                    <a:p>
                      <a:pPr algn="ctr"/>
                      <a:r>
                        <a:rPr lang="en-US" dirty="0"/>
                        <a:t>Algorithms</a:t>
                      </a:r>
                    </a:p>
                  </a:txBody>
                  <a:tcPr/>
                </a:tc>
                <a:tc>
                  <a:txBody>
                    <a:bodyPr/>
                    <a:lstStyle/>
                    <a:p>
                      <a:pPr algn="ctr"/>
                      <a:r>
                        <a:rPr lang="en-US" dirty="0"/>
                        <a:t>Accuracy</a:t>
                      </a:r>
                    </a:p>
                  </a:txBody>
                  <a:tcPr/>
                </a:tc>
                <a:extLst>
                  <a:ext uri="{0D108BD9-81ED-4DB2-BD59-A6C34878D82A}">
                    <a16:rowId xmlns:a16="http://schemas.microsoft.com/office/drawing/2014/main" val="10000"/>
                  </a:ext>
                </a:extLst>
              </a:tr>
              <a:tr h="370840">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Andrej</a:t>
                      </a:r>
                      <a:r>
                        <a:rPr lang="en-US" sz="1350" b="0" i="0" u="none" strike="noStrike" dirty="0">
                          <a:solidFill>
                            <a:srgbClr val="000000"/>
                          </a:solidFill>
                          <a:latin typeface="Gill Sans"/>
                          <a:ea typeface="Gill Sans"/>
                          <a:cs typeface="Gill Sans"/>
                          <a:sym typeface="Gill Sans"/>
                        </a:rPr>
                        <a:t> et al. [</a:t>
                      </a:r>
                      <a:r>
                        <a:rPr lang="en-US" sz="1350" dirty="0">
                          <a:solidFill>
                            <a:srgbClr val="000000"/>
                          </a:solidFill>
                          <a:latin typeface="Gill Sans"/>
                          <a:ea typeface="Gill Sans"/>
                          <a:cs typeface="Gill Sans"/>
                          <a:sym typeface="Gill Sans"/>
                        </a:rPr>
                        <a:t>35</a:t>
                      </a:r>
                      <a:r>
                        <a:rPr lang="en-US" sz="1350" b="0" i="0" u="none" strike="noStrike" dirty="0">
                          <a:solidFill>
                            <a:srgbClr val="000000"/>
                          </a:solidFill>
                          <a:latin typeface="Gill Sans"/>
                          <a:ea typeface="Gill Sans"/>
                          <a:cs typeface="Gill Sans"/>
                          <a:sym typeface="Gill Sans"/>
                        </a:rPr>
                        <a:t>]</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CNN</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65.</a:t>
                      </a:r>
                      <a:r>
                        <a:rPr lang="en-US" sz="1350" b="0" i="0" u="none" strike="noStrike" dirty="0">
                          <a:solidFill>
                            <a:srgbClr val="000000"/>
                          </a:solidFill>
                          <a:latin typeface="Gill Sans"/>
                          <a:ea typeface="Gill Sans"/>
                          <a:cs typeface="Gill Sans"/>
                          <a:sym typeface="Gill Sans"/>
                        </a:rPr>
                        <a:t>5%</a:t>
                      </a:r>
                      <a:endParaRPr sz="1350" b="0" dirty="0">
                        <a:latin typeface="Gill Sans"/>
                        <a:ea typeface="Gill Sans"/>
                        <a:cs typeface="Gill Sans"/>
                        <a:sym typeface="Gill Sans"/>
                      </a:endParaRPr>
                    </a:p>
                  </a:txBody>
                  <a:tcPr marL="63500" marR="63500" marT="63500" marB="63500"/>
                </a:tc>
                <a:extLst>
                  <a:ext uri="{0D108BD9-81ED-4DB2-BD59-A6C34878D82A}">
                    <a16:rowId xmlns:a16="http://schemas.microsoft.com/office/drawing/2014/main" val="10001"/>
                  </a:ext>
                </a:extLst>
              </a:tr>
              <a:tr h="370840">
                <a:tc>
                  <a:txBody>
                    <a:bodyPr/>
                    <a:lstStyle/>
                    <a:p>
                      <a:pPr marL="0" marR="0" lvl="0" indent="0" algn="ctr" rtl="0">
                        <a:spcBef>
                          <a:spcPts val="0"/>
                        </a:spcBef>
                        <a:spcAft>
                          <a:spcPts val="0"/>
                        </a:spcAft>
                        <a:buNone/>
                      </a:pPr>
                      <a:r>
                        <a:rPr lang="en-US" sz="1350" dirty="0" err="1">
                          <a:solidFill>
                            <a:srgbClr val="000000"/>
                          </a:solidFill>
                          <a:latin typeface="Gill Sans"/>
                          <a:ea typeface="Gill Sans"/>
                          <a:cs typeface="Gill Sans"/>
                          <a:sym typeface="Gill Sans"/>
                        </a:rPr>
                        <a:t>ShaHuan</a:t>
                      </a:r>
                      <a:r>
                        <a:rPr lang="en-US" sz="1350" b="0" i="0" u="none" strike="noStrike" dirty="0">
                          <a:solidFill>
                            <a:srgbClr val="000000"/>
                          </a:solidFill>
                          <a:latin typeface="Gill Sans"/>
                          <a:ea typeface="Gill Sans"/>
                          <a:cs typeface="Gill Sans"/>
                          <a:sym typeface="Gill Sans"/>
                        </a:rPr>
                        <a:t> et al. [</a:t>
                      </a:r>
                      <a:r>
                        <a:rPr lang="en-US" sz="1350" dirty="0">
                          <a:solidFill>
                            <a:srgbClr val="000000"/>
                          </a:solidFill>
                          <a:latin typeface="Gill Sans"/>
                          <a:ea typeface="Gill Sans"/>
                          <a:cs typeface="Gill Sans"/>
                          <a:sym typeface="Gill Sans"/>
                        </a:rPr>
                        <a:t>30</a:t>
                      </a:r>
                      <a:r>
                        <a:rPr lang="en-US" sz="1350" b="0" i="0" u="none" strike="noStrike" dirty="0">
                          <a:solidFill>
                            <a:srgbClr val="000000"/>
                          </a:solidFill>
                          <a:latin typeface="Gill Sans"/>
                          <a:ea typeface="Gill Sans"/>
                          <a:cs typeface="Gill Sans"/>
                          <a:sym typeface="Gill Sans"/>
                        </a:rPr>
                        <a:t>] </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CNN + CNN-LSTM</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b="0" i="0" u="none" strike="noStrike" dirty="0">
                          <a:solidFill>
                            <a:srgbClr val="000000"/>
                          </a:solidFill>
                          <a:latin typeface="Gill Sans"/>
                          <a:ea typeface="Gill Sans"/>
                          <a:cs typeface="Gill Sans"/>
                          <a:sym typeface="Gill Sans"/>
                        </a:rPr>
                        <a:t>9</a:t>
                      </a:r>
                      <a:r>
                        <a:rPr lang="en-US" sz="1350" dirty="0">
                          <a:solidFill>
                            <a:srgbClr val="000000"/>
                          </a:solidFill>
                          <a:latin typeface="Gill Sans"/>
                          <a:ea typeface="Gill Sans"/>
                          <a:cs typeface="Gill Sans"/>
                          <a:sym typeface="Gill Sans"/>
                        </a:rPr>
                        <a:t>6.9</a:t>
                      </a:r>
                      <a:r>
                        <a:rPr lang="en-US" sz="1350" b="0" i="0" u="none" strike="noStrike" dirty="0">
                          <a:solidFill>
                            <a:srgbClr val="000000"/>
                          </a:solidFill>
                          <a:latin typeface="Gill Sans"/>
                          <a:ea typeface="Gill Sans"/>
                          <a:cs typeface="Gill Sans"/>
                          <a:sym typeface="Gill Sans"/>
                        </a:rPr>
                        <a:t>%</a:t>
                      </a:r>
                      <a:endParaRPr sz="1350" b="0" dirty="0">
                        <a:latin typeface="Gill Sans"/>
                        <a:ea typeface="Gill Sans"/>
                        <a:cs typeface="Gill Sans"/>
                        <a:sym typeface="Gill Sans"/>
                      </a:endParaRPr>
                    </a:p>
                  </a:txBody>
                  <a:tcPr marL="63500" marR="63500" marT="63500" marB="63500"/>
                </a:tc>
                <a:extLst>
                  <a:ext uri="{0D108BD9-81ED-4DB2-BD59-A6C34878D82A}">
                    <a16:rowId xmlns:a16="http://schemas.microsoft.com/office/drawing/2014/main" val="10002"/>
                  </a:ext>
                </a:extLst>
              </a:tr>
              <a:tr h="370840">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Zhu</a:t>
                      </a:r>
                      <a:r>
                        <a:rPr lang="en-US" sz="1350" b="0" i="0" u="none" strike="noStrike" dirty="0">
                          <a:solidFill>
                            <a:srgbClr val="000000"/>
                          </a:solidFill>
                          <a:latin typeface="Gill Sans"/>
                          <a:ea typeface="Gill Sans"/>
                          <a:cs typeface="Gill Sans"/>
                          <a:sym typeface="Gill Sans"/>
                        </a:rPr>
                        <a:t> et al. [</a:t>
                      </a:r>
                      <a:r>
                        <a:rPr lang="en-US" sz="1350" dirty="0">
                          <a:solidFill>
                            <a:srgbClr val="000000"/>
                          </a:solidFill>
                          <a:latin typeface="Gill Sans"/>
                          <a:ea typeface="Gill Sans"/>
                          <a:cs typeface="Gill Sans"/>
                          <a:sym typeface="Gill Sans"/>
                        </a:rPr>
                        <a:t>14</a:t>
                      </a:r>
                      <a:r>
                        <a:rPr lang="en-US" sz="1350" b="0" i="0" u="none" strike="noStrike" dirty="0">
                          <a:solidFill>
                            <a:srgbClr val="000000"/>
                          </a:solidFill>
                          <a:latin typeface="Gill Sans"/>
                          <a:ea typeface="Gill Sans"/>
                          <a:cs typeface="Gill Sans"/>
                          <a:sym typeface="Gill Sans"/>
                        </a:rPr>
                        <a:t>]</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CNN</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b="0" i="0" u="none" strike="noStrike" dirty="0">
                          <a:solidFill>
                            <a:srgbClr val="000000"/>
                          </a:solidFill>
                          <a:latin typeface="Gill Sans"/>
                          <a:ea typeface="Gill Sans"/>
                          <a:cs typeface="Gill Sans"/>
                          <a:sym typeface="Gill Sans"/>
                        </a:rPr>
                        <a:t>9</a:t>
                      </a:r>
                      <a:r>
                        <a:rPr lang="en-US" sz="1350" dirty="0">
                          <a:solidFill>
                            <a:srgbClr val="000000"/>
                          </a:solidFill>
                          <a:latin typeface="Gill Sans"/>
                          <a:ea typeface="Gill Sans"/>
                          <a:cs typeface="Gill Sans"/>
                          <a:sym typeface="Gill Sans"/>
                        </a:rPr>
                        <a:t>6.08</a:t>
                      </a:r>
                      <a:r>
                        <a:rPr lang="en-US" sz="1350" b="0" i="0" u="none" strike="noStrike" dirty="0">
                          <a:solidFill>
                            <a:srgbClr val="000000"/>
                          </a:solidFill>
                          <a:latin typeface="Gill Sans"/>
                          <a:ea typeface="Gill Sans"/>
                          <a:cs typeface="Gill Sans"/>
                          <a:sym typeface="Gill Sans"/>
                        </a:rPr>
                        <a:t>%</a:t>
                      </a:r>
                      <a:endParaRPr sz="1350" b="0" dirty="0">
                        <a:latin typeface="Gill Sans"/>
                        <a:ea typeface="Gill Sans"/>
                        <a:cs typeface="Gill Sans"/>
                        <a:sym typeface="Gill Sans"/>
                      </a:endParaRPr>
                    </a:p>
                  </a:txBody>
                  <a:tcPr marL="63500" marR="63500" marT="63500" marB="63500"/>
                </a:tc>
                <a:extLst>
                  <a:ext uri="{0D108BD9-81ED-4DB2-BD59-A6C34878D82A}">
                    <a16:rowId xmlns:a16="http://schemas.microsoft.com/office/drawing/2014/main" val="10003"/>
                  </a:ext>
                </a:extLst>
              </a:tr>
              <a:tr h="370840">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K</a:t>
                      </a:r>
                      <a:r>
                        <a:rPr lang="en-US" sz="1350" b="0" i="0" u="none" strike="noStrike" dirty="0">
                          <a:solidFill>
                            <a:srgbClr val="000000"/>
                          </a:solidFill>
                          <a:latin typeface="Gill Sans"/>
                          <a:ea typeface="Gill Sans"/>
                          <a:cs typeface="Gill Sans"/>
                          <a:sym typeface="Gill Sans"/>
                        </a:rPr>
                        <a:t> et al. [24]</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dirty="0">
                          <a:solidFill>
                            <a:srgbClr val="000000"/>
                          </a:solidFill>
                          <a:latin typeface="Gill Sans"/>
                          <a:ea typeface="Gill Sans"/>
                          <a:cs typeface="Gill Sans"/>
                          <a:sym typeface="Gill Sans"/>
                        </a:rPr>
                        <a:t>CNN+RNN</a:t>
                      </a:r>
                      <a:endParaRPr sz="1350" b="0" dirty="0">
                        <a:latin typeface="Gill Sans"/>
                        <a:ea typeface="Gill Sans"/>
                        <a:cs typeface="Gill Sans"/>
                        <a:sym typeface="Gill Sans"/>
                      </a:endParaRPr>
                    </a:p>
                  </a:txBody>
                  <a:tcPr marL="63500" marR="63500" marT="63500" marB="63500"/>
                </a:tc>
                <a:tc>
                  <a:txBody>
                    <a:bodyPr/>
                    <a:lstStyle/>
                    <a:p>
                      <a:pPr marL="0" marR="0" lvl="0" indent="0" algn="ctr" rtl="0">
                        <a:spcBef>
                          <a:spcPts val="0"/>
                        </a:spcBef>
                        <a:spcAft>
                          <a:spcPts val="0"/>
                        </a:spcAft>
                        <a:buNone/>
                      </a:pPr>
                      <a:r>
                        <a:rPr lang="en-US" sz="1350" b="0" i="0" u="none" strike="noStrike" dirty="0">
                          <a:solidFill>
                            <a:srgbClr val="000000"/>
                          </a:solidFill>
                          <a:latin typeface="Gill Sans"/>
                          <a:ea typeface="Gill Sans"/>
                          <a:cs typeface="Gill Sans"/>
                          <a:sym typeface="Gill Sans"/>
                        </a:rPr>
                        <a:t>9</a:t>
                      </a:r>
                      <a:r>
                        <a:rPr lang="en-US" sz="1350" dirty="0">
                          <a:solidFill>
                            <a:srgbClr val="000000"/>
                          </a:solidFill>
                          <a:latin typeface="Gill Sans"/>
                          <a:ea typeface="Gill Sans"/>
                          <a:cs typeface="Gill Sans"/>
                          <a:sym typeface="Gill Sans"/>
                        </a:rPr>
                        <a:t>7.5</a:t>
                      </a:r>
                      <a:r>
                        <a:rPr lang="en-US" sz="1350" b="0" i="0" u="none" strike="noStrike" dirty="0">
                          <a:solidFill>
                            <a:srgbClr val="000000"/>
                          </a:solidFill>
                          <a:latin typeface="Gill Sans"/>
                          <a:ea typeface="Gill Sans"/>
                          <a:cs typeface="Gill Sans"/>
                          <a:sym typeface="Gill Sans"/>
                        </a:rPr>
                        <a:t>%</a:t>
                      </a:r>
                      <a:endParaRPr sz="1350" b="0" dirty="0">
                        <a:latin typeface="Gill Sans"/>
                        <a:ea typeface="Gill Sans"/>
                        <a:cs typeface="Gill Sans"/>
                        <a:sym typeface="Gill Sans"/>
                      </a:endParaRPr>
                    </a:p>
                  </a:txBody>
                  <a:tcPr marL="63500" marR="63500" marT="63500" marB="63500"/>
                </a:tc>
                <a:extLst>
                  <a:ext uri="{0D108BD9-81ED-4DB2-BD59-A6C34878D82A}">
                    <a16:rowId xmlns:a16="http://schemas.microsoft.com/office/drawing/2014/main" val="10004"/>
                  </a:ext>
                </a:extLst>
              </a:tr>
              <a:tr h="370840">
                <a:tc>
                  <a:txBody>
                    <a:bodyPr/>
                    <a:lstStyle/>
                    <a:p>
                      <a:pPr marL="0" marR="0" lvl="0" indent="0" algn="ctr" rtl="0">
                        <a:spcBef>
                          <a:spcPts val="0"/>
                        </a:spcBef>
                        <a:spcAft>
                          <a:spcPts val="0"/>
                        </a:spcAft>
                        <a:buNone/>
                      </a:pPr>
                      <a:r>
                        <a:rPr lang="en-US" sz="1600" b="1" dirty="0"/>
                        <a:t>Proposed</a:t>
                      </a:r>
                      <a:endParaRPr dirty="0"/>
                    </a:p>
                  </a:txBody>
                  <a:tcPr marL="91450" marR="91450" marT="45725" marB="45725"/>
                </a:tc>
                <a:tc>
                  <a:txBody>
                    <a:bodyPr/>
                    <a:lstStyle/>
                    <a:p>
                      <a:pPr marL="0" lvl="0" indent="0" algn="ctr" rtl="0">
                        <a:spcBef>
                          <a:spcPts val="0"/>
                        </a:spcBef>
                        <a:spcAft>
                          <a:spcPts val="0"/>
                        </a:spcAft>
                        <a:buClr>
                          <a:schemeClr val="dk1"/>
                        </a:buClr>
                        <a:buFont typeface="Arial"/>
                        <a:buNone/>
                      </a:pPr>
                      <a:r>
                        <a:rPr lang="en-US" sz="1350" dirty="0">
                          <a:latin typeface="Gill Sans"/>
                          <a:ea typeface="Gill Sans"/>
                          <a:cs typeface="Gill Sans"/>
                          <a:sym typeface="Gill Sans"/>
                        </a:rPr>
                        <a:t>CNN + CNN-LSTM</a:t>
                      </a:r>
                      <a:endParaRPr dirty="0"/>
                    </a:p>
                  </a:txBody>
                  <a:tcPr marL="91450" marR="91450" marT="45725" marB="45725"/>
                </a:tc>
                <a:tc>
                  <a:txBody>
                    <a:bodyPr/>
                    <a:lstStyle/>
                    <a:p>
                      <a:pPr marL="0" marR="0" lvl="0" indent="0" algn="ctr" rtl="0">
                        <a:spcBef>
                          <a:spcPts val="0"/>
                        </a:spcBef>
                        <a:spcAft>
                          <a:spcPts val="0"/>
                        </a:spcAft>
                        <a:buNone/>
                      </a:pPr>
                      <a:r>
                        <a:rPr lang="en-US" sz="1600" b="1" dirty="0"/>
                        <a:t>99.67%</a:t>
                      </a:r>
                      <a:endParaRPr dirty="0"/>
                    </a:p>
                  </a:txBody>
                  <a:tcPr marL="91450" marR="91450" marT="45725" marB="45725"/>
                </a:tc>
                <a:extLst>
                  <a:ext uri="{0D108BD9-81ED-4DB2-BD59-A6C34878D82A}">
                    <a16:rowId xmlns:a16="http://schemas.microsoft.com/office/drawing/2014/main" val="10005"/>
                  </a:ext>
                </a:extLst>
              </a:tr>
            </a:tbl>
          </a:graphicData>
        </a:graphic>
      </p:graphicFrame>
      <p:pic>
        <p:nvPicPr>
          <p:cNvPr id="5" name="Picture 4">
            <a:extLst>
              <a:ext uri="{FF2B5EF4-FFF2-40B4-BE49-F238E27FC236}">
                <a16:creationId xmlns:a16="http://schemas.microsoft.com/office/drawing/2014/main" id="{FE2D6BB1-22B9-441D-AD5F-7EBE619676D1}"/>
              </a:ext>
            </a:extLst>
          </p:cNvPr>
          <p:cNvPicPr>
            <a:picLocks noChangeAspect="1"/>
          </p:cNvPicPr>
          <p:nvPr/>
        </p:nvPicPr>
        <p:blipFill>
          <a:blip r:embed="rId3"/>
          <a:stretch>
            <a:fillRect/>
          </a:stretch>
        </p:blipFill>
        <p:spPr>
          <a:xfrm>
            <a:off x="7267575" y="4165389"/>
            <a:ext cx="1771650" cy="695325"/>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7135"/>
            <a:ext cx="7886700" cy="624771"/>
          </a:xfrm>
        </p:spPr>
        <p:txBody>
          <a:bodyPr>
            <a:normAutofit/>
          </a:bodyPr>
          <a:lstStyle/>
          <a:p>
            <a:r>
              <a:rPr lang="en-US" dirty="0"/>
              <a:t>Future Works</a:t>
            </a:r>
          </a:p>
        </p:txBody>
      </p:sp>
      <p:sp>
        <p:nvSpPr>
          <p:cNvPr id="3" name="Text Placeholder 2"/>
          <p:cNvSpPr>
            <a:spLocks noGrp="1"/>
          </p:cNvSpPr>
          <p:nvPr>
            <p:ph type="body" sz="quarter" idx="13"/>
          </p:nvPr>
        </p:nvSpPr>
        <p:spPr>
          <a:xfrm>
            <a:off x="628650" y="1513840"/>
            <a:ext cx="7886700" cy="2812892"/>
          </a:xfrm>
        </p:spPr>
        <p:txBody>
          <a:bodyPr>
            <a:normAutofit/>
          </a:bodyPr>
          <a:lstStyle/>
          <a:p>
            <a:pPr marL="171450" lvl="0" indent="-171450" algn="just" rtl="0">
              <a:lnSpc>
                <a:spcPct val="120000"/>
              </a:lnSpc>
              <a:spcBef>
                <a:spcPts val="0"/>
              </a:spcBef>
              <a:spcAft>
                <a:spcPts val="0"/>
              </a:spcAft>
              <a:buSzPts val="1600"/>
              <a:buFont typeface="Noto Sans Symbols"/>
              <a:buChar char="▪"/>
            </a:pPr>
            <a:r>
              <a:rPr lang="en-US" sz="1600" dirty="0">
                <a:latin typeface="Calibri"/>
                <a:ea typeface="Calibri"/>
                <a:cs typeface="Calibri"/>
                <a:sym typeface="Calibri"/>
              </a:rPr>
              <a:t>One of our goals going forward is to </a:t>
            </a:r>
            <a:r>
              <a:rPr lang="en-US" sz="1600" dirty="0">
                <a:solidFill>
                  <a:srgbClr val="050505"/>
                </a:solidFill>
                <a:latin typeface="Arial"/>
                <a:ea typeface="Arial"/>
                <a:cs typeface="Arial"/>
                <a:sym typeface="Arial"/>
              </a:rPr>
              <a:t>adding more datasets.</a:t>
            </a:r>
          </a:p>
          <a:p>
            <a:pPr algn="just">
              <a:buFont typeface="Wingdings" panose="05000000000000000000" pitchFamily="2" charset="2"/>
              <a:buChar char="§"/>
            </a:pPr>
            <a:r>
              <a:rPr lang="en-US" sz="1600" dirty="0"/>
              <a:t>Another thing we could do in the future is look into new algorithms that could help us make our model better.</a:t>
            </a:r>
          </a:p>
          <a:p>
            <a:pPr algn="just">
              <a:buFont typeface="Wingdings" panose="05000000000000000000" pitchFamily="2" charset="2"/>
              <a:buChar char="§"/>
            </a:pPr>
            <a:r>
              <a:rPr lang="en-US" sz="1600" dirty="0"/>
              <a:t>Adding support for real-time synchronization of our project is yet another area for development.</a:t>
            </a:r>
          </a:p>
          <a:p>
            <a:pPr algn="just">
              <a:buFont typeface="Wingdings" panose="05000000000000000000" pitchFamily="2" charset="2"/>
              <a:buChar char="§"/>
            </a:pPr>
            <a:r>
              <a:rPr lang="en-SG" altLang="en-US" sz="1600" dirty="0"/>
              <a:t>Keeping the validation process, improve the accuracy of the global model</a:t>
            </a:r>
          </a:p>
        </p:txBody>
      </p:sp>
      <p:sp>
        <p:nvSpPr>
          <p:cNvPr id="4" name="Slide Number Placeholder 3"/>
          <p:cNvSpPr>
            <a:spLocks noGrp="1"/>
          </p:cNvSpPr>
          <p:nvPr>
            <p:ph type="sldNum" sz="quarter" idx="14"/>
          </p:nvPr>
        </p:nvSpPr>
        <p:spPr/>
        <p:txBody>
          <a:bodyPr/>
          <a:lstStyle/>
          <a:p>
            <a:fld id="{3DD97BEB-BAEF-0344-9D5C-EC73E478698A}" type="slidenum">
              <a:rPr lang="en-US" smtClean="0"/>
              <a:t>15</a:t>
            </a:fld>
            <a:endParaRPr lang="en-US"/>
          </a:p>
        </p:txBody>
      </p:sp>
      <p:pic>
        <p:nvPicPr>
          <p:cNvPr id="7" name="Picture 6">
            <a:extLst>
              <a:ext uri="{FF2B5EF4-FFF2-40B4-BE49-F238E27FC236}">
                <a16:creationId xmlns:a16="http://schemas.microsoft.com/office/drawing/2014/main" id="{0482CAE7-C9DA-4B52-95D0-A96A9BCC1726}"/>
              </a:ext>
            </a:extLst>
          </p:cNvPr>
          <p:cNvPicPr>
            <a:picLocks noChangeAspect="1"/>
          </p:cNvPicPr>
          <p:nvPr/>
        </p:nvPicPr>
        <p:blipFill>
          <a:blip r:embed="rId2"/>
          <a:stretch>
            <a:fillRect/>
          </a:stretch>
        </p:blipFill>
        <p:spPr>
          <a:xfrm>
            <a:off x="7197725" y="4148137"/>
            <a:ext cx="1771650" cy="695325"/>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3"/>
          </p:nvPr>
        </p:nvSpPr>
        <p:spPr>
          <a:xfrm>
            <a:off x="628650" y="1114005"/>
            <a:ext cx="8131892" cy="3182692"/>
          </a:xfrm>
        </p:spPr>
        <p:txBody>
          <a:bodyPr>
            <a:normAutofit fontScale="77500" lnSpcReduction="20000"/>
          </a:bodyPr>
          <a:lstStyle/>
          <a:p>
            <a:pPr marL="0" lvl="0" indent="0" algn="just" rtl="0">
              <a:lnSpc>
                <a:spcPct val="120000"/>
              </a:lnSpc>
              <a:spcBef>
                <a:spcPts val="0"/>
              </a:spcBef>
              <a:spcAft>
                <a:spcPts val="0"/>
              </a:spcAft>
              <a:buSzPts val="1500"/>
              <a:buNone/>
            </a:pPr>
            <a:r>
              <a:rPr lang="en-US" dirty="0"/>
              <a:t>[1] Andrej </a:t>
            </a:r>
            <a:r>
              <a:rPr lang="en-US" dirty="0" err="1"/>
              <a:t>Karpathy</a:t>
            </a:r>
            <a:r>
              <a:rPr lang="en-US" dirty="0"/>
              <a:t>, George </a:t>
            </a:r>
            <a:r>
              <a:rPr lang="en-US" dirty="0" err="1"/>
              <a:t>Toderici</a:t>
            </a:r>
            <a:r>
              <a:rPr lang="en-US" dirty="0"/>
              <a:t>, </a:t>
            </a:r>
            <a:r>
              <a:rPr lang="en-US" dirty="0" err="1"/>
              <a:t>Sanketh</a:t>
            </a:r>
            <a:r>
              <a:rPr lang="en-US" dirty="0"/>
              <a:t> Shetty, Thomas Leung, </a:t>
            </a:r>
            <a:r>
              <a:rPr lang="en-US" dirty="0" err="1"/>
              <a:t>RahulSukthankar</a:t>
            </a:r>
            <a:r>
              <a:rPr lang="en-US" dirty="0"/>
              <a:t>, and Li Fei-Fei. Large-scale video classification with </a:t>
            </a:r>
            <a:r>
              <a:rPr lang="en-US" dirty="0" err="1"/>
              <a:t>convolu-tional</a:t>
            </a:r>
            <a:r>
              <a:rPr lang="en-US" dirty="0"/>
              <a:t> neural networks. In Proceedings of the IEEE conference on Com-</a:t>
            </a:r>
            <a:r>
              <a:rPr lang="en-US" dirty="0" err="1"/>
              <a:t>puter</a:t>
            </a:r>
            <a:r>
              <a:rPr lang="en-US" dirty="0"/>
              <a:t> Vision and Pattern Recognition, pages 1725–1732, 2019.</a:t>
            </a:r>
          </a:p>
          <a:p>
            <a:pPr marL="0" lvl="0" indent="0" algn="just" rtl="0">
              <a:lnSpc>
                <a:spcPct val="120000"/>
              </a:lnSpc>
              <a:spcBef>
                <a:spcPts val="750"/>
              </a:spcBef>
              <a:spcAft>
                <a:spcPts val="0"/>
              </a:spcAft>
              <a:buSzPts val="1500"/>
              <a:buNone/>
            </a:pPr>
            <a:r>
              <a:rPr lang="en-US" dirty="0"/>
              <a:t>[2] Sha Huan, Limei Wu, Man Zhang, </a:t>
            </a:r>
            <a:r>
              <a:rPr lang="en-US" dirty="0" err="1"/>
              <a:t>Zhaoyue</a:t>
            </a:r>
            <a:r>
              <a:rPr lang="en-US" dirty="0"/>
              <a:t> Wang, and Chao Yang. </a:t>
            </a:r>
            <a:r>
              <a:rPr lang="en-US" dirty="0" err="1"/>
              <a:t>Radarhuman</a:t>
            </a:r>
            <a:r>
              <a:rPr lang="en-US" dirty="0"/>
              <a:t> activity recognition with an attention-based deep learning </a:t>
            </a:r>
            <a:r>
              <a:rPr lang="en-US" dirty="0" err="1"/>
              <a:t>network.Sensors</a:t>
            </a:r>
            <a:r>
              <a:rPr lang="en-US" dirty="0"/>
              <a:t>, 23(6):3185, 2023.</a:t>
            </a:r>
          </a:p>
          <a:p>
            <a:pPr marL="0" lvl="0" indent="0" algn="just" rtl="0">
              <a:lnSpc>
                <a:spcPct val="120000"/>
              </a:lnSpc>
              <a:spcBef>
                <a:spcPts val="750"/>
              </a:spcBef>
              <a:spcAft>
                <a:spcPts val="0"/>
              </a:spcAft>
              <a:buSzPts val="1500"/>
              <a:buNone/>
            </a:pPr>
            <a:r>
              <a:rPr lang="en-US" dirty="0"/>
              <a:t>[3] Fan Zhu, Ling Shao, </a:t>
            </a:r>
            <a:r>
              <a:rPr lang="en-US" dirty="0" err="1"/>
              <a:t>Jin</a:t>
            </a:r>
            <a:r>
              <a:rPr lang="en-US" dirty="0"/>
              <a:t> </a:t>
            </a:r>
            <a:r>
              <a:rPr lang="en-US" dirty="0" err="1"/>
              <a:t>Xie</a:t>
            </a:r>
            <a:r>
              <a:rPr lang="en-US" dirty="0"/>
              <a:t>, and Yi Fang. From handcrafted to learned representations for human action recognition: A survey. Image and Vision Computing , 55:42–52, 2020</a:t>
            </a:r>
          </a:p>
          <a:p>
            <a:pPr marL="0" lvl="0" indent="0" algn="just" rtl="0">
              <a:lnSpc>
                <a:spcPct val="120000"/>
              </a:lnSpc>
              <a:spcBef>
                <a:spcPts val="750"/>
              </a:spcBef>
              <a:spcAft>
                <a:spcPts val="0"/>
              </a:spcAft>
              <a:buSzPts val="1500"/>
              <a:buNone/>
            </a:pPr>
            <a:r>
              <a:rPr lang="en-US" dirty="0"/>
              <a:t>[4] K </a:t>
            </a:r>
            <a:r>
              <a:rPr lang="en-US" dirty="0" err="1"/>
              <a:t>Vijayaprabakaran</a:t>
            </a:r>
            <a:r>
              <a:rPr lang="en-US" dirty="0"/>
              <a:t>, K </a:t>
            </a:r>
            <a:r>
              <a:rPr lang="en-US" dirty="0" err="1"/>
              <a:t>Sathiyamurthy</a:t>
            </a:r>
            <a:r>
              <a:rPr lang="en-US" dirty="0"/>
              <a:t>, and M </a:t>
            </a:r>
            <a:r>
              <a:rPr lang="en-US" dirty="0" err="1"/>
              <a:t>Ponniamma</a:t>
            </a:r>
            <a:r>
              <a:rPr lang="en-US" dirty="0"/>
              <a:t>. Video-based human activity recognition for elderly using convolutional neural network. International Journal of Security and Privacy in Pervasive Computing (IJSPPC), 12(1):36–48, 2020.</a:t>
            </a:r>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4"/>
          </p:nvPr>
        </p:nvSpPr>
        <p:spPr/>
        <p:txBody>
          <a:bodyPr/>
          <a:lstStyle/>
          <a:p>
            <a:fld id="{3DD97BEB-BAEF-0344-9D5C-EC73E478698A}" type="slidenum">
              <a:rPr lang="en-US" smtClean="0"/>
              <a:t>16</a:t>
            </a:fld>
            <a:endParaRPr lang="en-US"/>
          </a:p>
        </p:txBody>
      </p:sp>
      <p:pic>
        <p:nvPicPr>
          <p:cNvPr id="6" name="Picture 5">
            <a:extLst>
              <a:ext uri="{FF2B5EF4-FFF2-40B4-BE49-F238E27FC236}">
                <a16:creationId xmlns:a16="http://schemas.microsoft.com/office/drawing/2014/main" id="{7255B9AF-3BE7-49E9-A44F-68B7162A1F16}"/>
              </a:ext>
            </a:extLst>
          </p:cNvPr>
          <p:cNvPicPr>
            <a:picLocks noChangeAspect="1"/>
          </p:cNvPicPr>
          <p:nvPr/>
        </p:nvPicPr>
        <p:blipFill>
          <a:blip r:embed="rId3"/>
          <a:stretch>
            <a:fillRect/>
          </a:stretch>
        </p:blipFill>
        <p:spPr>
          <a:xfrm>
            <a:off x="7197725" y="4148137"/>
            <a:ext cx="1771650" cy="695325"/>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20" y="1822406"/>
            <a:ext cx="3851399" cy="1042288"/>
          </a:xfrm>
        </p:spPr>
        <p:txBody>
          <a:bodyPr>
            <a:noAutofit/>
          </a:bodyPr>
          <a:lstStyle/>
          <a:p>
            <a:pPr algn="ctr"/>
            <a:r>
              <a:rPr lang="en-US" sz="6000" dirty="0"/>
              <a:t>Thank You!</a:t>
            </a:r>
          </a:p>
        </p:txBody>
      </p:sp>
      <p:sp>
        <p:nvSpPr>
          <p:cNvPr id="4" name="Slide Number Placeholder 3"/>
          <p:cNvSpPr>
            <a:spLocks noGrp="1"/>
          </p:cNvSpPr>
          <p:nvPr>
            <p:ph type="sldNum" sz="quarter" idx="12"/>
          </p:nvPr>
        </p:nvSpPr>
        <p:spPr/>
        <p:txBody>
          <a:bodyPr/>
          <a:lstStyle/>
          <a:p>
            <a:fld id="{3DD97BEB-BAEF-0344-9D5C-EC73E478698A}" type="slidenum">
              <a:rPr lang="en-US" smtClean="0"/>
              <a:t>17</a:t>
            </a:fld>
            <a:endParaRPr lang="en-US"/>
          </a:p>
        </p:txBody>
      </p:sp>
      <p:pic>
        <p:nvPicPr>
          <p:cNvPr id="7" name="Picture 6">
            <a:extLst>
              <a:ext uri="{FF2B5EF4-FFF2-40B4-BE49-F238E27FC236}">
                <a16:creationId xmlns:a16="http://schemas.microsoft.com/office/drawing/2014/main" id="{B44EF3EE-C228-4E0B-A416-587CA179048E}"/>
              </a:ext>
            </a:extLst>
          </p:cNvPr>
          <p:cNvPicPr>
            <a:picLocks noChangeAspect="1"/>
          </p:cNvPicPr>
          <p:nvPr/>
        </p:nvPicPr>
        <p:blipFill>
          <a:blip r:embed="rId3"/>
          <a:stretch>
            <a:fillRect/>
          </a:stretch>
        </p:blipFill>
        <p:spPr>
          <a:xfrm>
            <a:off x="7197725" y="4148137"/>
            <a:ext cx="1771650" cy="695325"/>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20703"/>
            <a:ext cx="7886700" cy="415002"/>
          </a:xfrm>
        </p:spPr>
        <p:txBody>
          <a:bodyPr>
            <a:normAutofit fontScale="90000"/>
          </a:bodyPr>
          <a:lstStyle/>
          <a:p>
            <a:r>
              <a:rPr lang="en-US" dirty="0"/>
              <a:t>Introduction</a:t>
            </a:r>
          </a:p>
        </p:txBody>
      </p:sp>
      <p:sp>
        <p:nvSpPr>
          <p:cNvPr id="3" name="Text Placeholder 2"/>
          <p:cNvSpPr>
            <a:spLocks noGrp="1"/>
          </p:cNvSpPr>
          <p:nvPr>
            <p:ph type="body" sz="quarter" idx="13"/>
          </p:nvPr>
        </p:nvSpPr>
        <p:spPr>
          <a:xfrm>
            <a:off x="628651" y="1662456"/>
            <a:ext cx="7044690" cy="2597310"/>
          </a:xfrm>
        </p:spPr>
        <p:txBody>
          <a:bodyPr vert="horz" lIns="91440" tIns="45720" rIns="91440" bIns="45720" rtlCol="0" anchor="t">
            <a:normAutofit/>
          </a:bodyPr>
          <a:lstStyle/>
          <a:p>
            <a:pPr algn="just">
              <a:buFont typeface="Wingdings" panose="05000000000000000000" pitchFamily="2" charset="2"/>
              <a:buChar char="§"/>
            </a:pPr>
            <a:r>
              <a:rPr lang="en-US" sz="1600" dirty="0">
                <a:latin typeface="Calibri body"/>
              </a:rPr>
              <a:t>I</a:t>
            </a:r>
            <a:r>
              <a:rPr lang="en-US" sz="1600" b="0" i="0" u="none" strike="noStrike" dirty="0">
                <a:effectLst/>
                <a:latin typeface="Calibri body"/>
              </a:rPr>
              <a:t>mprove accuracy by learning complex features from raw data on activity recognition.</a:t>
            </a:r>
          </a:p>
          <a:p>
            <a:pPr algn="just">
              <a:buFont typeface="Wingdings" panose="05000000000000000000" pitchFamily="2" charset="2"/>
              <a:buChar char="§"/>
            </a:pPr>
            <a:r>
              <a:rPr lang="en-US" sz="1600" dirty="0">
                <a:latin typeface="Calibri body"/>
              </a:rPr>
              <a:t>C</a:t>
            </a:r>
            <a:r>
              <a:rPr lang="en-US" sz="1600" b="0" i="0" dirty="0">
                <a:effectLst/>
                <a:latin typeface="Calibri body"/>
              </a:rPr>
              <a:t>an process large amounts of data efficiently for real-time activity recognition.</a:t>
            </a:r>
          </a:p>
          <a:p>
            <a:pPr algn="just">
              <a:buFont typeface="Wingdings" panose="05000000000000000000" pitchFamily="2" charset="2"/>
              <a:buChar char="§"/>
            </a:pPr>
            <a:r>
              <a:rPr lang="en-US" sz="1600" b="0" i="0" dirty="0">
                <a:effectLst/>
                <a:latin typeface="Calibri body"/>
              </a:rPr>
              <a:t>Recognizing real-world behavior requires generalizing to new data.</a:t>
            </a:r>
          </a:p>
          <a:p>
            <a:pPr algn="just">
              <a:buFont typeface="Wingdings" panose="05000000000000000000" pitchFamily="2" charset="2"/>
              <a:buChar char="§"/>
            </a:pPr>
            <a:r>
              <a:rPr lang="en-US" sz="1600" dirty="0">
                <a:latin typeface="Calibri body"/>
              </a:rPr>
              <a:t>Can recognize a wide range of human activities and behavior.</a:t>
            </a:r>
          </a:p>
          <a:p>
            <a:pPr algn="just">
              <a:buFont typeface="Wingdings" panose="05000000000000000000" pitchFamily="2" charset="2"/>
              <a:buChar char="§"/>
            </a:pPr>
            <a:r>
              <a:rPr lang="en-US" sz="1600" dirty="0">
                <a:latin typeface="Calibri body"/>
              </a:rPr>
              <a:t>C</a:t>
            </a:r>
            <a:r>
              <a:rPr lang="en-US" sz="1600" b="0" i="0" dirty="0">
                <a:effectLst/>
                <a:latin typeface="Calibri body"/>
              </a:rPr>
              <a:t>an be performed using sensors embedded in smartphones, wearables, or other non-intrusive devices.</a:t>
            </a:r>
          </a:p>
          <a:p>
            <a:pPr algn="just">
              <a:buFont typeface="Wingdings" panose="05000000000000000000" pitchFamily="2" charset="2"/>
              <a:buChar char="§"/>
            </a:pPr>
            <a:r>
              <a:rPr lang="en-US" sz="1600" dirty="0">
                <a:latin typeface="Calibri body"/>
              </a:rPr>
              <a:t>C</a:t>
            </a:r>
            <a:r>
              <a:rPr lang="en-US" sz="1600" b="0" i="0" dirty="0">
                <a:effectLst/>
                <a:latin typeface="Calibri body"/>
              </a:rPr>
              <a:t>an be automated, eliminating the need for manual annotation or labeling of data.</a:t>
            </a:r>
          </a:p>
        </p:txBody>
      </p:sp>
      <p:sp>
        <p:nvSpPr>
          <p:cNvPr id="4" name="Slide Number Placeholder 3"/>
          <p:cNvSpPr>
            <a:spLocks noGrp="1"/>
          </p:cNvSpPr>
          <p:nvPr>
            <p:ph type="sldNum" sz="quarter" idx="14"/>
          </p:nvPr>
        </p:nvSpPr>
        <p:spPr/>
        <p:txBody>
          <a:bodyPr/>
          <a:lstStyle/>
          <a:p>
            <a:fld id="{3DD97BEB-BAEF-0344-9D5C-EC73E478698A}" type="slidenum">
              <a:rPr lang="en-US" smtClean="0"/>
              <a:t>2</a:t>
            </a:fld>
            <a:endParaRPr lang="en-US"/>
          </a:p>
        </p:txBody>
      </p:sp>
      <p:pic>
        <p:nvPicPr>
          <p:cNvPr id="6" name="Picture 5">
            <a:extLst>
              <a:ext uri="{FF2B5EF4-FFF2-40B4-BE49-F238E27FC236}">
                <a16:creationId xmlns:a16="http://schemas.microsoft.com/office/drawing/2014/main" id="{6E51A77D-F938-4B9C-B0F0-3FE5B7F622E4}"/>
              </a:ext>
            </a:extLst>
          </p:cNvPr>
          <p:cNvPicPr>
            <a:picLocks noChangeAspect="1"/>
          </p:cNvPicPr>
          <p:nvPr/>
        </p:nvPicPr>
        <p:blipFill>
          <a:blip r:embed="rId2"/>
          <a:stretch>
            <a:fillRect/>
          </a:stretch>
        </p:blipFill>
        <p:spPr>
          <a:xfrm>
            <a:off x="7235825" y="4165852"/>
            <a:ext cx="1771650" cy="695325"/>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364" y="1281151"/>
            <a:ext cx="7886700" cy="415002"/>
          </a:xfrm>
        </p:spPr>
        <p:txBody>
          <a:bodyPr>
            <a:normAutofit fontScale="90000"/>
          </a:bodyPr>
          <a:lstStyle/>
          <a:p>
            <a:r>
              <a:rPr lang="en-US" dirty="0"/>
              <a:t>Objective</a:t>
            </a:r>
          </a:p>
        </p:txBody>
      </p:sp>
      <p:sp>
        <p:nvSpPr>
          <p:cNvPr id="3" name="Text Placeholder 2"/>
          <p:cNvSpPr>
            <a:spLocks noGrp="1"/>
          </p:cNvSpPr>
          <p:nvPr>
            <p:ph type="body" sz="quarter" idx="13"/>
          </p:nvPr>
        </p:nvSpPr>
        <p:spPr>
          <a:xfrm>
            <a:off x="871980" y="1970750"/>
            <a:ext cx="7886700" cy="858834"/>
          </a:xfrm>
        </p:spPr>
        <p:txBody>
          <a:bodyPr>
            <a:normAutofit/>
          </a:bodyPr>
          <a:lstStyle/>
          <a:p>
            <a:pPr marL="0" indent="0" algn="just">
              <a:buNone/>
            </a:pPr>
            <a:r>
              <a:rPr lang="en-US" sz="1800" b="1" dirty="0">
                <a:latin typeface="Calibri body"/>
              </a:rPr>
              <a:t>“To develop a deep learning-based model for recognizing human activities with high accuracy using video and sensor data.”</a:t>
            </a:r>
          </a:p>
          <a:p>
            <a:pPr algn="just">
              <a:buFont typeface="Wingdings" panose="05000000000000000000" pitchFamily="2" charset="2"/>
              <a:buChar char="§"/>
            </a:pPr>
            <a:endParaRPr lang="en-US" sz="1800" b="1" dirty="0"/>
          </a:p>
          <a:p>
            <a:pPr algn="just">
              <a:buFont typeface="Wingdings" panose="05000000000000000000" pitchFamily="2" charset="2"/>
              <a:buChar char="§"/>
            </a:pPr>
            <a:endParaRPr lang="en-US" b="1" dirty="0"/>
          </a:p>
        </p:txBody>
      </p:sp>
      <p:sp>
        <p:nvSpPr>
          <p:cNvPr id="4" name="Slide Number Placeholder 3"/>
          <p:cNvSpPr>
            <a:spLocks noGrp="1"/>
          </p:cNvSpPr>
          <p:nvPr>
            <p:ph type="sldNum" sz="quarter" idx="14"/>
          </p:nvPr>
        </p:nvSpPr>
        <p:spPr/>
        <p:txBody>
          <a:bodyPr/>
          <a:lstStyle/>
          <a:p>
            <a:fld id="{3DD97BEB-BAEF-0344-9D5C-EC73E478698A}" type="slidenum">
              <a:rPr lang="en-US" smtClean="0"/>
              <a:t>3</a:t>
            </a:fld>
            <a:endParaRPr lang="en-US"/>
          </a:p>
        </p:txBody>
      </p:sp>
      <p:pic>
        <p:nvPicPr>
          <p:cNvPr id="6" name="Picture 5">
            <a:extLst>
              <a:ext uri="{FF2B5EF4-FFF2-40B4-BE49-F238E27FC236}">
                <a16:creationId xmlns:a16="http://schemas.microsoft.com/office/drawing/2014/main" id="{F82AE3F5-2594-4044-908C-C687134D8F78}"/>
              </a:ext>
            </a:extLst>
          </p:cNvPr>
          <p:cNvPicPr>
            <a:picLocks noChangeAspect="1"/>
          </p:cNvPicPr>
          <p:nvPr/>
        </p:nvPicPr>
        <p:blipFill>
          <a:blip r:embed="rId2"/>
          <a:stretch>
            <a:fillRect/>
          </a:stretch>
        </p:blipFill>
        <p:spPr>
          <a:xfrm>
            <a:off x="7267575" y="4154487"/>
            <a:ext cx="1771650" cy="695325"/>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313" y="1177058"/>
            <a:ext cx="7886700" cy="415002"/>
          </a:xfrm>
        </p:spPr>
        <p:txBody>
          <a:bodyPr>
            <a:normAutofit fontScale="90000"/>
          </a:bodyPr>
          <a:lstStyle/>
          <a:p>
            <a:r>
              <a:rPr lang="en-US" dirty="0"/>
              <a:t>Literature Review</a:t>
            </a:r>
          </a:p>
        </p:txBody>
      </p:sp>
      <p:sp>
        <p:nvSpPr>
          <p:cNvPr id="3" name="Text Placeholder 2"/>
          <p:cNvSpPr>
            <a:spLocks noGrp="1"/>
          </p:cNvSpPr>
          <p:nvPr>
            <p:ph type="body" sz="quarter" idx="13"/>
          </p:nvPr>
        </p:nvSpPr>
        <p:spPr>
          <a:xfrm>
            <a:off x="751313" y="1817851"/>
            <a:ext cx="7886700" cy="2610401"/>
          </a:xfrm>
        </p:spPr>
        <p:txBody>
          <a:bodyPr>
            <a:normAutofit fontScale="92500" lnSpcReduction="20000"/>
          </a:bodyPr>
          <a:lstStyle/>
          <a:p>
            <a:pPr algn="just">
              <a:lnSpc>
                <a:spcPct val="100000"/>
              </a:lnSpc>
              <a:spcBef>
                <a:spcPts val="700"/>
              </a:spcBef>
              <a:buFont typeface="Wingdings" panose="05000000000000000000" pitchFamily="2" charset="2"/>
              <a:buChar char="§"/>
            </a:pPr>
            <a:r>
              <a:rPr lang="en-US" sz="1600" dirty="0" err="1"/>
              <a:t>Limin</a:t>
            </a:r>
            <a:r>
              <a:rPr lang="en-US" sz="1600" dirty="0"/>
              <a:t> Wang et al. [1] propose a novel architecture called Temporal Segment Networks (TSN)   for video-based action recognition, which incorporates a segment-based sampling strategy to improve temporal modeling in deep neural networks.  They used a 2D CNN, features extraction &amp; standard stochastic gradient descent methods including the segment-based sampling strategy, the consensus function, and the use of multi-scale and multi-modal inputs, and show that TSNs achieved an accuracy of 94.5%. On Something-Something V1 and V2, TSNs also achieved an accuracy of 49.7% and 52.9%, respectively. </a:t>
            </a:r>
          </a:p>
          <a:p>
            <a:pPr marL="0" indent="0" algn="just">
              <a:lnSpc>
                <a:spcPct val="100000"/>
              </a:lnSpc>
              <a:spcBef>
                <a:spcPts val="700"/>
              </a:spcBef>
              <a:buNone/>
            </a:pPr>
            <a:endParaRPr lang="en-US" sz="1600" dirty="0"/>
          </a:p>
          <a:p>
            <a:pPr algn="just">
              <a:spcBef>
                <a:spcPts val="700"/>
              </a:spcBef>
              <a:buFont typeface="Wingdings" panose="05000000000000000000" pitchFamily="2" charset="2"/>
              <a:buChar char="§"/>
            </a:pPr>
            <a:r>
              <a:rPr lang="en-US" sz="1600" dirty="0" err="1"/>
              <a:t>Sukrit</a:t>
            </a:r>
            <a:r>
              <a:rPr lang="en-US" sz="1600" dirty="0"/>
              <a:t> Bhattacharya et al. [2 ] perform an analysis of human activity recognition based on the video that uses both spatial and temporal information from video frames to make predictions. They proposed a method, called SV-NET, using the VGG-16 network and 3D CNN. After training and testing the proposed model, they got an accuracy of 96.3% on UCF101, 75.3% on HMDB51, and 80.7% on Hollywood2.</a:t>
            </a:r>
          </a:p>
        </p:txBody>
      </p:sp>
      <p:sp>
        <p:nvSpPr>
          <p:cNvPr id="4" name="Slide Number Placeholder 3"/>
          <p:cNvSpPr>
            <a:spLocks noGrp="1"/>
          </p:cNvSpPr>
          <p:nvPr>
            <p:ph type="sldNum" sz="quarter" idx="14"/>
          </p:nvPr>
        </p:nvSpPr>
        <p:spPr/>
        <p:txBody>
          <a:bodyPr/>
          <a:lstStyle/>
          <a:p>
            <a:fld id="{3DD97BEB-BAEF-0344-9D5C-EC73E478698A}" type="slidenum">
              <a:rPr lang="en-US" smtClean="0"/>
              <a:t>4</a:t>
            </a:fld>
            <a:endParaRPr lang="en-US"/>
          </a:p>
        </p:txBody>
      </p:sp>
      <p:pic>
        <p:nvPicPr>
          <p:cNvPr id="7" name="Picture 6">
            <a:extLst>
              <a:ext uri="{FF2B5EF4-FFF2-40B4-BE49-F238E27FC236}">
                <a16:creationId xmlns:a16="http://schemas.microsoft.com/office/drawing/2014/main" id="{C2DE1503-97DF-49EC-82CC-62ACE47F77B1}"/>
              </a:ext>
            </a:extLst>
          </p:cNvPr>
          <p:cNvPicPr>
            <a:picLocks noChangeAspect="1"/>
          </p:cNvPicPr>
          <p:nvPr/>
        </p:nvPicPr>
        <p:blipFill>
          <a:blip r:embed="rId2"/>
          <a:stretch>
            <a:fillRect/>
          </a:stretch>
        </p:blipFill>
        <p:spPr>
          <a:xfrm>
            <a:off x="7785099" y="4406894"/>
            <a:ext cx="1095375" cy="429905"/>
          </a:xfrm>
          <a:prstGeom prst="rect">
            <a:avLst/>
          </a:prstGeom>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8469"/>
            <a:ext cx="7886700" cy="415002"/>
          </a:xfrm>
        </p:spPr>
        <p:txBody>
          <a:bodyPr>
            <a:normAutofit fontScale="90000"/>
          </a:bodyPr>
          <a:lstStyle/>
          <a:p>
            <a:r>
              <a:rPr lang="en-US" dirty="0"/>
              <a:t>Dataset</a:t>
            </a:r>
          </a:p>
        </p:txBody>
      </p:sp>
      <p:sp>
        <p:nvSpPr>
          <p:cNvPr id="3" name="Text Placeholder 2"/>
          <p:cNvSpPr>
            <a:spLocks noGrp="1"/>
          </p:cNvSpPr>
          <p:nvPr>
            <p:ph type="body" sz="quarter" idx="13"/>
          </p:nvPr>
        </p:nvSpPr>
        <p:spPr>
          <a:xfrm>
            <a:off x="628650" y="1679413"/>
            <a:ext cx="7886700" cy="3015032"/>
          </a:xfrm>
        </p:spPr>
        <p:txBody>
          <a:bodyPr vert="horz" lIns="91440" tIns="45720" rIns="91440" bIns="45720" rtlCol="0" anchor="t">
            <a:normAutofit fontScale="92500" lnSpcReduction="20000"/>
          </a:bodyPr>
          <a:lstStyle/>
          <a:p>
            <a:pPr marL="0" indent="0" algn="just">
              <a:buNone/>
            </a:pPr>
            <a:endParaRPr lang="en-US" sz="1600" dirty="0">
              <a:latin typeface="Calibri body"/>
            </a:endParaRPr>
          </a:p>
          <a:p>
            <a:pPr marL="0" indent="0" algn="just">
              <a:buNone/>
            </a:pPr>
            <a:r>
              <a:rPr lang="en-US" sz="1600" b="1" dirty="0">
                <a:latin typeface="Calibri body"/>
              </a:rPr>
              <a:t>We use UFC 101 and  Accelerometer datasets</a:t>
            </a:r>
            <a:endParaRPr lang="en-US" sz="1600" dirty="0">
              <a:latin typeface="Calibri body"/>
            </a:endParaRPr>
          </a:p>
          <a:p>
            <a:pPr algn="just">
              <a:buFont typeface="Wingdings" panose="05000000000000000000" charset="0"/>
              <a:buChar char="§"/>
            </a:pPr>
            <a:r>
              <a:rPr lang="en-US" sz="1600" i="0" dirty="0">
                <a:effectLst/>
                <a:latin typeface="Calibri body"/>
              </a:rPr>
              <a:t>The UFC 101 dataset consists of 101 video clips.</a:t>
            </a:r>
          </a:p>
          <a:p>
            <a:pPr algn="just">
              <a:buFont typeface="Wingdings" panose="05000000000000000000" charset="0"/>
              <a:buChar char="§"/>
            </a:pPr>
            <a:r>
              <a:rPr lang="en-US" sz="1600" dirty="0">
                <a:latin typeface="Calibri body"/>
              </a:rPr>
              <a:t>E</a:t>
            </a:r>
            <a:r>
              <a:rPr lang="en-US" sz="1600" i="0" dirty="0">
                <a:effectLst/>
                <a:latin typeface="Calibri body"/>
              </a:rPr>
              <a:t>ach approximately 10 seconds in length.</a:t>
            </a:r>
          </a:p>
          <a:p>
            <a:pPr algn="just">
              <a:buFont typeface="Wingdings" panose="05000000000000000000" charset="0"/>
              <a:buChar char="§"/>
            </a:pPr>
            <a:r>
              <a:rPr lang="en-US" sz="1600" i="0" dirty="0">
                <a:effectLst/>
                <a:latin typeface="Calibri body"/>
              </a:rPr>
              <a:t>The dataset is divided into three splits: 50 training videos, 25 validation videos, and 26 testing videos.</a:t>
            </a:r>
          </a:p>
          <a:p>
            <a:pPr algn="just">
              <a:buFont typeface="Wingdings" panose="05000000000000000000" charset="0"/>
              <a:buChar char="§"/>
            </a:pPr>
            <a:r>
              <a:rPr lang="en-US" sz="1600" i="0" dirty="0">
                <a:effectLst/>
                <a:latin typeface="Calibri body"/>
              </a:rPr>
              <a:t>Therefore, the training set of the UFC 101 dataset consists of 50 video clips.</a:t>
            </a:r>
          </a:p>
          <a:p>
            <a:pPr algn="just">
              <a:buFont typeface="Wingdings" panose="05000000000000000000" charset="0"/>
              <a:buChar char="§"/>
            </a:pPr>
            <a:r>
              <a:rPr lang="en-US" sz="1600" dirty="0">
                <a:latin typeface="Calibri body"/>
              </a:rPr>
              <a:t>E</a:t>
            </a:r>
            <a:r>
              <a:rPr lang="en-US" sz="1600" i="0" dirty="0">
                <a:effectLst/>
                <a:latin typeface="Calibri body"/>
              </a:rPr>
              <a:t>ach of which can be used to train action recognition models.</a:t>
            </a:r>
          </a:p>
          <a:p>
            <a:pPr algn="just">
              <a:buFont typeface="Wingdings" panose="05000000000000000000" charset="0"/>
              <a:buChar char="§"/>
            </a:pPr>
            <a:r>
              <a:rPr lang="en-US" sz="1600" i="0" dirty="0">
                <a:effectLst/>
                <a:latin typeface="Calibri body"/>
              </a:rPr>
              <a:t>The WISDM (Wireless Sensor Data Mining) dataset contains 1,098,207 instances of accelerometer data from 36 subjects performing six activities. It is split into training and test sets, with 658,295 and 439,912 instances in the training and test sets respectively.</a:t>
            </a:r>
            <a:endParaRPr lang="en-US" sz="1600" b="0" i="0" dirty="0">
              <a:solidFill>
                <a:srgbClr val="3C4043"/>
              </a:solidFill>
              <a:effectLst/>
              <a:latin typeface="Calibri body"/>
            </a:endParaRPr>
          </a:p>
          <a:p>
            <a:pPr marL="0" indent="0">
              <a:buNone/>
            </a:pPr>
            <a:br>
              <a:rPr lang="en-US" sz="1100" dirty="0">
                <a:latin typeface="Calibri body"/>
              </a:rPr>
            </a:br>
            <a:endParaRPr lang="en-US" sz="1000" b="0" i="0" dirty="0">
              <a:solidFill>
                <a:srgbClr val="000000"/>
              </a:solidFill>
              <a:effectLst/>
              <a:latin typeface="Calibri body"/>
            </a:endParaRPr>
          </a:p>
          <a:p>
            <a:pPr algn="just">
              <a:buFont typeface="Wingdings" panose="05000000000000000000" pitchFamily="2" charset="2"/>
              <a:buChar char="§"/>
            </a:pPr>
            <a:endParaRPr lang="en-US" sz="1600" dirty="0">
              <a:solidFill>
                <a:srgbClr val="000000"/>
              </a:solidFill>
              <a:latin typeface="Calibri body"/>
            </a:endParaRPr>
          </a:p>
          <a:p>
            <a:pPr algn="just">
              <a:buFont typeface="Wingdings" panose="05000000000000000000" pitchFamily="2" charset="2"/>
              <a:buChar char="§"/>
            </a:pPr>
            <a:endParaRPr lang="en-US" sz="1600" dirty="0">
              <a:latin typeface="Calibri body"/>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t>5</a:t>
            </a:fld>
            <a:endParaRPr lang="en-US"/>
          </a:p>
        </p:txBody>
      </p:sp>
      <p:pic>
        <p:nvPicPr>
          <p:cNvPr id="7" name="Picture 6">
            <a:extLst>
              <a:ext uri="{FF2B5EF4-FFF2-40B4-BE49-F238E27FC236}">
                <a16:creationId xmlns:a16="http://schemas.microsoft.com/office/drawing/2014/main" id="{0FD48971-94D6-41A9-828D-9FF3D77342D2}"/>
              </a:ext>
            </a:extLst>
          </p:cNvPr>
          <p:cNvPicPr>
            <a:picLocks noChangeAspect="1"/>
          </p:cNvPicPr>
          <p:nvPr/>
        </p:nvPicPr>
        <p:blipFill>
          <a:blip r:embed="rId3"/>
          <a:stretch>
            <a:fillRect/>
          </a:stretch>
        </p:blipFill>
        <p:spPr>
          <a:xfrm>
            <a:off x="7159625" y="4148137"/>
            <a:ext cx="1771650" cy="69532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8469"/>
            <a:ext cx="7886700" cy="415002"/>
          </a:xfrm>
        </p:spPr>
        <p:txBody>
          <a:bodyPr>
            <a:normAutofit fontScale="90000"/>
          </a:bodyPr>
          <a:lstStyle/>
          <a:p>
            <a:r>
              <a:rPr lang="en-US" dirty="0"/>
              <a:t>Dataset processing</a:t>
            </a:r>
          </a:p>
        </p:txBody>
      </p:sp>
      <p:sp>
        <p:nvSpPr>
          <p:cNvPr id="3" name="Text Placeholder 2"/>
          <p:cNvSpPr>
            <a:spLocks noGrp="1"/>
          </p:cNvSpPr>
          <p:nvPr>
            <p:ph type="body" sz="quarter" idx="13"/>
          </p:nvPr>
        </p:nvSpPr>
        <p:spPr>
          <a:xfrm>
            <a:off x="628650" y="2143125"/>
            <a:ext cx="7886700" cy="2551430"/>
          </a:xfrm>
        </p:spPr>
        <p:txBody>
          <a:bodyPr vert="horz" lIns="91440" tIns="45720" rIns="91440" bIns="45720" rtlCol="0" anchor="t">
            <a:normAutofit/>
          </a:bodyPr>
          <a:lstStyle/>
          <a:p>
            <a:pPr algn="just">
              <a:buFont typeface="Wingdings" panose="05000000000000000000" charset="0"/>
              <a:buChar char="§"/>
            </a:pPr>
            <a:r>
              <a:rPr lang="en-US" sz="1600" dirty="0">
                <a:latin typeface="Calibri body"/>
              </a:rPr>
              <a:t>Video Split </a:t>
            </a:r>
          </a:p>
          <a:p>
            <a:pPr algn="just">
              <a:buFont typeface="Wingdings" panose="05000000000000000000" charset="0"/>
              <a:buChar char="§"/>
            </a:pPr>
            <a:r>
              <a:rPr lang="en-US" sz="1600" dirty="0">
                <a:latin typeface="Calibri body"/>
              </a:rPr>
              <a:t>Label Encoding</a:t>
            </a:r>
            <a:r>
              <a:rPr lang="en-SG" altLang="en-US" sz="1600" dirty="0">
                <a:latin typeface="Calibri body"/>
              </a:rPr>
              <a:t> (one-hot)</a:t>
            </a:r>
          </a:p>
          <a:p>
            <a:pPr algn="just">
              <a:buFont typeface="Wingdings" panose="05000000000000000000" charset="0"/>
              <a:buChar char="§"/>
            </a:pPr>
            <a:r>
              <a:rPr lang="en-SG" altLang="en-US" sz="1600" dirty="0">
                <a:latin typeface="Calibri body"/>
              </a:rPr>
              <a:t>Image Processing</a:t>
            </a:r>
          </a:p>
          <a:p>
            <a:pPr lvl="1" algn="just">
              <a:buFont typeface="Wingdings" panose="05000000000000000000" charset="0"/>
              <a:buChar char="§"/>
            </a:pPr>
            <a:r>
              <a:rPr lang="en-SG" altLang="en-US" sz="1305" dirty="0">
                <a:latin typeface="Calibri body"/>
              </a:rPr>
              <a:t>Object Detection</a:t>
            </a:r>
          </a:p>
          <a:p>
            <a:pPr lvl="1" algn="just">
              <a:buFont typeface="Wingdings" panose="05000000000000000000" charset="0"/>
              <a:buChar char="§"/>
            </a:pPr>
            <a:r>
              <a:rPr lang="en-SG" altLang="en-US" sz="1305" dirty="0">
                <a:latin typeface="Calibri body"/>
              </a:rPr>
              <a:t>Feature extraction</a:t>
            </a:r>
          </a:p>
          <a:p>
            <a:pPr lvl="1" algn="just">
              <a:buFont typeface="Wingdings" panose="05000000000000000000" charset="0"/>
              <a:buChar char="§"/>
            </a:pPr>
            <a:r>
              <a:rPr lang="en-SG" altLang="en-US" sz="1305" dirty="0">
                <a:latin typeface="Calibri body"/>
              </a:rPr>
              <a:t>Image segmentation</a:t>
            </a:r>
          </a:p>
          <a:p>
            <a:pPr lvl="1" algn="just">
              <a:buFont typeface="Wingdings" panose="05000000000000000000" charset="0"/>
              <a:buChar char="§"/>
            </a:pPr>
            <a:r>
              <a:rPr lang="en-SG" altLang="en-US" sz="1305" dirty="0">
                <a:latin typeface="Calibri body"/>
              </a:rPr>
              <a:t>Optical flow</a:t>
            </a:r>
          </a:p>
        </p:txBody>
      </p:sp>
      <p:sp>
        <p:nvSpPr>
          <p:cNvPr id="4" name="Slide Number Placeholder 3"/>
          <p:cNvSpPr>
            <a:spLocks noGrp="1"/>
          </p:cNvSpPr>
          <p:nvPr>
            <p:ph type="sldNum" sz="quarter" idx="14"/>
          </p:nvPr>
        </p:nvSpPr>
        <p:spPr/>
        <p:txBody>
          <a:bodyPr/>
          <a:lstStyle/>
          <a:p>
            <a:fld id="{3DD97BEB-BAEF-0344-9D5C-EC73E478698A}" type="slidenum">
              <a:rPr lang="en-US" smtClean="0"/>
              <a:t>6</a:t>
            </a:fld>
            <a:endParaRPr lang="en-US"/>
          </a:p>
        </p:txBody>
      </p:sp>
      <p:pic>
        <p:nvPicPr>
          <p:cNvPr id="7" name="Picture 6">
            <a:extLst>
              <a:ext uri="{FF2B5EF4-FFF2-40B4-BE49-F238E27FC236}">
                <a16:creationId xmlns:a16="http://schemas.microsoft.com/office/drawing/2014/main" id="{303E2BE1-B553-483F-8D47-B292ED02BDC7}"/>
              </a:ext>
            </a:extLst>
          </p:cNvPr>
          <p:cNvPicPr>
            <a:picLocks noChangeAspect="1"/>
          </p:cNvPicPr>
          <p:nvPr/>
        </p:nvPicPr>
        <p:blipFill>
          <a:blip r:embed="rId3"/>
          <a:stretch>
            <a:fillRect/>
          </a:stretch>
        </p:blipFill>
        <p:spPr>
          <a:xfrm>
            <a:off x="7178675" y="4154487"/>
            <a:ext cx="1771650" cy="695325"/>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8469"/>
            <a:ext cx="7886700" cy="415002"/>
          </a:xfrm>
        </p:spPr>
        <p:txBody>
          <a:bodyPr>
            <a:normAutofit fontScale="90000"/>
          </a:bodyPr>
          <a:lstStyle/>
          <a:p>
            <a:r>
              <a:rPr lang="en-US" dirty="0"/>
              <a:t>Training Model 1</a:t>
            </a:r>
          </a:p>
        </p:txBody>
      </p:sp>
      <p:sp>
        <p:nvSpPr>
          <p:cNvPr id="3" name="Text Placeholder 2"/>
          <p:cNvSpPr>
            <a:spLocks noGrp="1"/>
          </p:cNvSpPr>
          <p:nvPr>
            <p:ph type="body" sz="quarter" idx="13"/>
          </p:nvPr>
        </p:nvSpPr>
        <p:spPr>
          <a:xfrm>
            <a:off x="628650" y="2164080"/>
            <a:ext cx="7886700" cy="2530475"/>
          </a:xfrm>
        </p:spPr>
        <p:txBody>
          <a:bodyPr vert="horz" lIns="91440" tIns="45720" rIns="91440" bIns="45720" rtlCol="0" anchor="t">
            <a:normAutofit/>
          </a:bodyPr>
          <a:lstStyle/>
          <a:p>
            <a:pPr algn="just">
              <a:buFont typeface="Wingdings" panose="05000000000000000000" charset="0"/>
              <a:buChar char="§"/>
            </a:pPr>
            <a:r>
              <a:rPr lang="en-SG" altLang="en-US" sz="1600" b="0" i="0" dirty="0">
                <a:solidFill>
                  <a:srgbClr val="3C4043"/>
                </a:solidFill>
                <a:effectLst/>
                <a:latin typeface="Calibri body"/>
              </a:rPr>
              <a:t>Convulational Neural Network (CNN)</a:t>
            </a:r>
          </a:p>
          <a:p>
            <a:pPr algn="just">
              <a:buFont typeface="Wingdings" panose="05000000000000000000" charset="0"/>
              <a:buChar char="§"/>
            </a:pPr>
            <a:r>
              <a:rPr lang="en-SG" altLang="en-US" sz="1600" b="0" i="0" dirty="0">
                <a:solidFill>
                  <a:srgbClr val="3C4043"/>
                </a:solidFill>
                <a:effectLst/>
                <a:latin typeface="Calibri body"/>
              </a:rPr>
              <a:t>Karnel = 2, Stride = 1,2</a:t>
            </a:r>
          </a:p>
          <a:p>
            <a:pPr algn="just">
              <a:buFont typeface="Wingdings" panose="05000000000000000000" charset="0"/>
              <a:buChar char="§"/>
            </a:pPr>
            <a:r>
              <a:rPr lang="en-SG" altLang="en-US" sz="1600" b="0" i="0" dirty="0">
                <a:solidFill>
                  <a:srgbClr val="3C4043"/>
                </a:solidFill>
                <a:effectLst/>
                <a:latin typeface="Calibri body"/>
              </a:rPr>
              <a:t>Layers:</a:t>
            </a:r>
          </a:p>
          <a:p>
            <a:pPr lvl="1" algn="just">
              <a:buFont typeface="Wingdings" panose="05000000000000000000" charset="0"/>
              <a:buChar char="§"/>
            </a:pPr>
            <a:r>
              <a:rPr lang="en-SG" altLang="en-US" sz="1305" b="0" i="0" dirty="0">
                <a:solidFill>
                  <a:srgbClr val="3C4043"/>
                </a:solidFill>
                <a:effectLst/>
                <a:latin typeface="Calibri body"/>
              </a:rPr>
              <a:t>2D convulation1</a:t>
            </a:r>
          </a:p>
          <a:p>
            <a:pPr lvl="1" algn="just">
              <a:buFont typeface="Wingdings" panose="05000000000000000000" charset="0"/>
              <a:buChar char="§"/>
            </a:pPr>
            <a:r>
              <a:rPr lang="en-SG" altLang="en-US" sz="1305" b="0" i="0" dirty="0">
                <a:solidFill>
                  <a:srgbClr val="3C4043"/>
                </a:solidFill>
                <a:effectLst/>
                <a:latin typeface="Calibri body"/>
              </a:rPr>
              <a:t>Max pooling1 </a:t>
            </a:r>
          </a:p>
          <a:p>
            <a:pPr lvl="1" algn="just">
              <a:buFont typeface="Wingdings" panose="05000000000000000000" charset="0"/>
              <a:buChar char="§"/>
            </a:pPr>
            <a:r>
              <a:rPr lang="en-SG" altLang="en-US" sz="1305" b="0" i="0" dirty="0">
                <a:solidFill>
                  <a:srgbClr val="3C4043"/>
                </a:solidFill>
                <a:effectLst/>
                <a:latin typeface="Calibri body"/>
              </a:rPr>
              <a:t>2D convulation2</a:t>
            </a:r>
          </a:p>
          <a:p>
            <a:pPr lvl="1" algn="just">
              <a:buFont typeface="Wingdings" panose="05000000000000000000" charset="0"/>
              <a:buChar char="§"/>
            </a:pPr>
            <a:r>
              <a:rPr lang="en-SG" altLang="en-US" sz="1305" b="0" i="0" dirty="0">
                <a:solidFill>
                  <a:srgbClr val="3C4043"/>
                </a:solidFill>
                <a:effectLst/>
                <a:latin typeface="Calibri body"/>
              </a:rPr>
              <a:t>Max pooling2</a:t>
            </a:r>
          </a:p>
          <a:p>
            <a:pPr lvl="1" algn="just">
              <a:buFont typeface="Arial" panose="020B0604020202020204" pitchFamily="34" charset="0"/>
              <a:buNone/>
            </a:pPr>
            <a:r>
              <a:rPr lang="en-SG" altLang="en-US" sz="1305" b="0" i="0" dirty="0">
                <a:solidFill>
                  <a:srgbClr val="3C4043"/>
                </a:solidFill>
                <a:effectLst/>
                <a:latin typeface="Calibri body"/>
              </a:rPr>
              <a:t> </a:t>
            </a:r>
            <a:endParaRPr lang="en-US" sz="1305" b="0" i="0" dirty="0">
              <a:solidFill>
                <a:srgbClr val="3C4043"/>
              </a:solidFill>
              <a:effectLst/>
              <a:latin typeface="Calibri body"/>
            </a:endParaRPr>
          </a:p>
          <a:p>
            <a:pPr marL="0" indent="0">
              <a:buNone/>
            </a:pPr>
            <a:br>
              <a:rPr lang="en-US" sz="1100" dirty="0">
                <a:latin typeface="Calibri body"/>
              </a:rPr>
            </a:br>
            <a:endParaRPr lang="en-US" sz="1000" b="0" i="0" dirty="0">
              <a:solidFill>
                <a:srgbClr val="000000"/>
              </a:solidFill>
              <a:effectLst/>
              <a:latin typeface="Calibri body"/>
            </a:endParaRPr>
          </a:p>
          <a:p>
            <a:pPr algn="just">
              <a:buFont typeface="Wingdings" panose="05000000000000000000" pitchFamily="2" charset="2"/>
              <a:buChar char="§"/>
            </a:pPr>
            <a:endParaRPr lang="en-US" sz="1600" dirty="0">
              <a:solidFill>
                <a:srgbClr val="000000"/>
              </a:solidFill>
              <a:latin typeface="Calibri body"/>
            </a:endParaRPr>
          </a:p>
          <a:p>
            <a:pPr algn="just">
              <a:buFont typeface="Wingdings" panose="05000000000000000000" pitchFamily="2" charset="2"/>
              <a:buChar char="§"/>
            </a:pPr>
            <a:endParaRPr lang="en-US" sz="1600" dirty="0">
              <a:latin typeface="Calibri body"/>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t>7</a:t>
            </a:fld>
            <a:endParaRPr lang="en-US"/>
          </a:p>
        </p:txBody>
      </p:sp>
      <p:pic>
        <p:nvPicPr>
          <p:cNvPr id="7" name="Picture 6">
            <a:extLst>
              <a:ext uri="{FF2B5EF4-FFF2-40B4-BE49-F238E27FC236}">
                <a16:creationId xmlns:a16="http://schemas.microsoft.com/office/drawing/2014/main" id="{B5DF18FB-8038-4A8F-82FF-5D55CC19C4A4}"/>
              </a:ext>
            </a:extLst>
          </p:cNvPr>
          <p:cNvPicPr>
            <a:picLocks noChangeAspect="1"/>
          </p:cNvPicPr>
          <p:nvPr/>
        </p:nvPicPr>
        <p:blipFill>
          <a:blip r:embed="rId3"/>
          <a:stretch>
            <a:fillRect/>
          </a:stretch>
        </p:blipFill>
        <p:spPr>
          <a:xfrm>
            <a:off x="7248525" y="4148137"/>
            <a:ext cx="1771650" cy="695325"/>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38469"/>
            <a:ext cx="7886700" cy="415002"/>
          </a:xfrm>
        </p:spPr>
        <p:txBody>
          <a:bodyPr>
            <a:normAutofit fontScale="90000"/>
          </a:bodyPr>
          <a:lstStyle/>
          <a:p>
            <a:r>
              <a:rPr lang="en-US" dirty="0"/>
              <a:t>Training Model 2</a:t>
            </a:r>
          </a:p>
        </p:txBody>
      </p:sp>
      <p:sp>
        <p:nvSpPr>
          <p:cNvPr id="3" name="Text Placeholder 2"/>
          <p:cNvSpPr>
            <a:spLocks noGrp="1"/>
          </p:cNvSpPr>
          <p:nvPr>
            <p:ph type="body" sz="quarter" idx="13"/>
          </p:nvPr>
        </p:nvSpPr>
        <p:spPr>
          <a:xfrm>
            <a:off x="628650" y="2164080"/>
            <a:ext cx="7886700" cy="2530475"/>
          </a:xfrm>
        </p:spPr>
        <p:txBody>
          <a:bodyPr vert="horz" lIns="91440" tIns="45720" rIns="91440" bIns="45720" rtlCol="0" anchor="t">
            <a:normAutofit fontScale="77500" lnSpcReduction="20000"/>
          </a:bodyPr>
          <a:lstStyle/>
          <a:p>
            <a:pPr algn="just">
              <a:buFont typeface="Wingdings" panose="05000000000000000000" charset="0"/>
              <a:buChar char="§"/>
            </a:pPr>
            <a:r>
              <a:rPr lang="en-SG" altLang="en-US" sz="1600" b="0" i="0" dirty="0">
                <a:solidFill>
                  <a:srgbClr val="3C4043"/>
                </a:solidFill>
                <a:effectLst/>
                <a:latin typeface="Calibri body"/>
              </a:rPr>
              <a:t>Convulational Neural Network - Long Short-Term </a:t>
            </a:r>
            <a:r>
              <a:rPr lang="en-SG" altLang="en-US" sz="1600" dirty="0">
                <a:solidFill>
                  <a:srgbClr val="3C4043"/>
                </a:solidFill>
                <a:latin typeface="Calibri body"/>
              </a:rPr>
              <a:t>M</a:t>
            </a:r>
            <a:r>
              <a:rPr lang="en-SG" altLang="en-US" sz="1600" b="0" i="0" dirty="0">
                <a:solidFill>
                  <a:srgbClr val="3C4043"/>
                </a:solidFill>
                <a:effectLst/>
                <a:latin typeface="Calibri body"/>
              </a:rPr>
              <a:t>emory (CNN-LSTM)</a:t>
            </a:r>
          </a:p>
          <a:p>
            <a:pPr algn="just">
              <a:buFont typeface="Wingdings" panose="05000000000000000000" charset="0"/>
              <a:buChar char="§"/>
            </a:pPr>
            <a:r>
              <a:rPr lang="en-SG" altLang="en-US" sz="1600" b="0" i="0" dirty="0">
                <a:solidFill>
                  <a:srgbClr val="3C4043"/>
                </a:solidFill>
                <a:effectLst/>
                <a:latin typeface="Calibri body"/>
              </a:rPr>
              <a:t>Karnel = 2, Stride = 1,2, Validation = 0.3</a:t>
            </a:r>
          </a:p>
          <a:p>
            <a:pPr algn="just">
              <a:buFont typeface="Wingdings" panose="05000000000000000000" charset="0"/>
              <a:buChar char="§"/>
            </a:pPr>
            <a:r>
              <a:rPr lang="en-SG" altLang="en-US" sz="1600" b="0" i="0" dirty="0">
                <a:solidFill>
                  <a:srgbClr val="3C4043"/>
                </a:solidFill>
                <a:effectLst/>
                <a:latin typeface="Calibri body"/>
              </a:rPr>
              <a:t>Max seq</a:t>
            </a:r>
            <a:r>
              <a:rPr lang="en-SG" altLang="en-US" sz="1600" dirty="0">
                <a:solidFill>
                  <a:srgbClr val="3C4043"/>
                </a:solidFill>
                <a:latin typeface="Calibri body"/>
              </a:rPr>
              <a:t>uence length = 20</a:t>
            </a:r>
          </a:p>
          <a:p>
            <a:pPr algn="just">
              <a:buFont typeface="Wingdings" panose="05000000000000000000" charset="0"/>
              <a:buChar char="§"/>
            </a:pPr>
            <a:r>
              <a:rPr lang="en-SG" altLang="en-US" sz="1600" b="0" i="0" dirty="0">
                <a:solidFill>
                  <a:srgbClr val="3C4043"/>
                </a:solidFill>
                <a:effectLst/>
                <a:latin typeface="Calibri body"/>
              </a:rPr>
              <a:t>Numb</a:t>
            </a:r>
            <a:r>
              <a:rPr lang="en-SG" altLang="en-US" sz="1600" dirty="0">
                <a:solidFill>
                  <a:srgbClr val="3C4043"/>
                </a:solidFill>
                <a:latin typeface="Calibri body"/>
              </a:rPr>
              <a:t>er of features = 2048</a:t>
            </a:r>
          </a:p>
          <a:p>
            <a:pPr algn="just">
              <a:buFont typeface="Wingdings" panose="05000000000000000000" charset="0"/>
              <a:buChar char="§"/>
            </a:pPr>
            <a:r>
              <a:rPr lang="en-SG" altLang="en-US" sz="1600" b="0" i="0" dirty="0">
                <a:solidFill>
                  <a:srgbClr val="3C4043"/>
                </a:solidFill>
                <a:effectLst/>
                <a:latin typeface="Calibri body"/>
              </a:rPr>
              <a:t>Activation = </a:t>
            </a:r>
            <a:r>
              <a:rPr lang="en-SG" altLang="en-US" sz="1600" b="0" i="0" dirty="0" err="1">
                <a:solidFill>
                  <a:srgbClr val="3C4043"/>
                </a:solidFill>
                <a:effectLst/>
                <a:latin typeface="Calibri body"/>
              </a:rPr>
              <a:t>softmax</a:t>
            </a:r>
            <a:endParaRPr lang="en-SG" altLang="en-US" sz="1600" b="0" i="0" dirty="0">
              <a:solidFill>
                <a:srgbClr val="3C4043"/>
              </a:solidFill>
              <a:effectLst/>
              <a:latin typeface="Calibri body"/>
            </a:endParaRPr>
          </a:p>
          <a:p>
            <a:pPr algn="just">
              <a:buFont typeface="Wingdings" panose="05000000000000000000" charset="0"/>
              <a:buChar char="§"/>
            </a:pPr>
            <a:r>
              <a:rPr lang="en-SG" altLang="en-US" sz="1600" b="0" i="0" dirty="0">
                <a:solidFill>
                  <a:srgbClr val="3C4043"/>
                </a:solidFill>
                <a:effectLst/>
                <a:latin typeface="Calibri body"/>
              </a:rPr>
              <a:t>Layers:</a:t>
            </a:r>
          </a:p>
          <a:p>
            <a:pPr lvl="1" algn="just">
              <a:buFont typeface="Wingdings" panose="05000000000000000000" charset="0"/>
              <a:buChar char="§"/>
            </a:pPr>
            <a:r>
              <a:rPr lang="en-SG" altLang="en-US" sz="1305" b="0" i="0" dirty="0">
                <a:solidFill>
                  <a:srgbClr val="3C4043"/>
                </a:solidFill>
                <a:effectLst/>
                <a:latin typeface="Calibri body"/>
              </a:rPr>
              <a:t>2D convulation1</a:t>
            </a:r>
          </a:p>
          <a:p>
            <a:pPr lvl="1" algn="just">
              <a:buFont typeface="Wingdings" panose="05000000000000000000" charset="0"/>
              <a:buChar char="§"/>
            </a:pPr>
            <a:r>
              <a:rPr lang="en-SG" altLang="en-US" sz="1305" b="0" i="0" dirty="0">
                <a:solidFill>
                  <a:srgbClr val="3C4043"/>
                </a:solidFill>
                <a:effectLst/>
                <a:latin typeface="Calibri body"/>
              </a:rPr>
              <a:t>Max pooling1 </a:t>
            </a:r>
          </a:p>
          <a:p>
            <a:pPr lvl="1" algn="just">
              <a:buFont typeface="Wingdings" panose="05000000000000000000" charset="0"/>
              <a:buChar char="§"/>
            </a:pPr>
            <a:r>
              <a:rPr lang="en-SG" altLang="en-US" sz="1305" b="0" i="0" dirty="0">
                <a:solidFill>
                  <a:srgbClr val="3C4043"/>
                </a:solidFill>
                <a:effectLst/>
                <a:latin typeface="Calibri body"/>
              </a:rPr>
              <a:t>2D convulation2</a:t>
            </a:r>
          </a:p>
          <a:p>
            <a:pPr lvl="1" algn="just">
              <a:buFont typeface="Wingdings" panose="05000000000000000000" charset="0"/>
              <a:buChar char="§"/>
            </a:pPr>
            <a:r>
              <a:rPr lang="en-SG" altLang="en-US" sz="1305" b="0" i="0" dirty="0">
                <a:solidFill>
                  <a:srgbClr val="3C4043"/>
                </a:solidFill>
                <a:effectLst/>
                <a:latin typeface="Calibri body"/>
              </a:rPr>
              <a:t>Max pooling2</a:t>
            </a:r>
          </a:p>
          <a:p>
            <a:pPr lvl="1" algn="just">
              <a:buFont typeface="Arial" panose="020B0604020202020204" pitchFamily="34" charset="0"/>
              <a:buNone/>
            </a:pPr>
            <a:r>
              <a:rPr lang="en-SG" altLang="en-US" sz="1305" b="0" i="0" dirty="0">
                <a:solidFill>
                  <a:srgbClr val="3C4043"/>
                </a:solidFill>
                <a:effectLst/>
                <a:latin typeface="Calibri body"/>
              </a:rPr>
              <a:t> </a:t>
            </a:r>
            <a:endParaRPr lang="en-US" sz="1305" b="0" i="0" dirty="0">
              <a:solidFill>
                <a:srgbClr val="3C4043"/>
              </a:solidFill>
              <a:effectLst/>
              <a:latin typeface="Calibri body"/>
            </a:endParaRPr>
          </a:p>
          <a:p>
            <a:pPr marL="0" indent="0">
              <a:buNone/>
            </a:pPr>
            <a:br>
              <a:rPr lang="en-US" sz="1100" dirty="0">
                <a:latin typeface="Calibri body"/>
              </a:rPr>
            </a:br>
            <a:endParaRPr lang="en-US" sz="1000" b="0" i="0" dirty="0">
              <a:solidFill>
                <a:srgbClr val="000000"/>
              </a:solidFill>
              <a:effectLst/>
              <a:latin typeface="Calibri body"/>
            </a:endParaRPr>
          </a:p>
          <a:p>
            <a:pPr algn="just">
              <a:buFont typeface="Wingdings" panose="05000000000000000000" pitchFamily="2" charset="2"/>
              <a:buChar char="§"/>
            </a:pPr>
            <a:endParaRPr lang="en-US" sz="1600" dirty="0">
              <a:solidFill>
                <a:srgbClr val="000000"/>
              </a:solidFill>
              <a:latin typeface="Calibri body"/>
            </a:endParaRPr>
          </a:p>
          <a:p>
            <a:pPr algn="just">
              <a:buFont typeface="Wingdings" panose="05000000000000000000" pitchFamily="2" charset="2"/>
              <a:buChar char="§"/>
            </a:pPr>
            <a:endParaRPr lang="en-US" sz="1600" dirty="0">
              <a:latin typeface="Calibri body"/>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t>8</a:t>
            </a:fld>
            <a:endParaRPr lang="en-US"/>
          </a:p>
        </p:txBody>
      </p:sp>
      <p:pic>
        <p:nvPicPr>
          <p:cNvPr id="7" name="Picture 6">
            <a:extLst>
              <a:ext uri="{FF2B5EF4-FFF2-40B4-BE49-F238E27FC236}">
                <a16:creationId xmlns:a16="http://schemas.microsoft.com/office/drawing/2014/main" id="{248D93D5-9774-4AFB-AEFE-B517F501EF67}"/>
              </a:ext>
            </a:extLst>
          </p:cNvPr>
          <p:cNvPicPr>
            <a:picLocks noChangeAspect="1"/>
          </p:cNvPicPr>
          <p:nvPr/>
        </p:nvPicPr>
        <p:blipFill>
          <a:blip r:embed="rId3"/>
          <a:stretch>
            <a:fillRect/>
          </a:stretch>
        </p:blipFill>
        <p:spPr>
          <a:xfrm>
            <a:off x="7223125" y="4151710"/>
            <a:ext cx="1771650" cy="695325"/>
          </a:xfrm>
          <a:prstGeom prst="rect">
            <a:avLst/>
          </a:prstGeom>
        </p:spPr>
      </p:pic>
    </p:spTree>
    <p:extLst>
      <p:ext uri="{BB962C8B-B14F-4D97-AF65-F5344CB8AC3E}">
        <p14:creationId xmlns:p14="http://schemas.microsoft.com/office/powerpoint/2010/main" val="206822744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321" y="316859"/>
            <a:ext cx="7562755" cy="475608"/>
          </a:xfrm>
        </p:spPr>
        <p:txBody>
          <a:bodyPr>
            <a:normAutofit fontScale="90000"/>
          </a:bodyPr>
          <a:lstStyle/>
          <a:p>
            <a:r>
              <a:rPr lang="en-US" dirty="0"/>
              <a:t>Proposed Methodology </a:t>
            </a:r>
          </a:p>
        </p:txBody>
      </p:sp>
      <p:sp>
        <p:nvSpPr>
          <p:cNvPr id="4" name="Slide Number Placeholder 3"/>
          <p:cNvSpPr>
            <a:spLocks noGrp="1"/>
          </p:cNvSpPr>
          <p:nvPr>
            <p:ph type="sldNum" sz="quarter" idx="14"/>
          </p:nvPr>
        </p:nvSpPr>
        <p:spPr/>
        <p:txBody>
          <a:bodyPr/>
          <a:lstStyle/>
          <a:p>
            <a:fld id="{3DD97BEB-BAEF-0344-9D5C-EC73E478698A}" type="slidenum">
              <a:rPr lang="en-US" smtClean="0"/>
              <a:t>9</a:t>
            </a:fld>
            <a:endParaRPr lang="en-US"/>
          </a:p>
        </p:txBody>
      </p:sp>
      <p:sp>
        <p:nvSpPr>
          <p:cNvPr id="9" name="Rectangle 8"/>
          <p:cNvSpPr/>
          <p:nvPr/>
        </p:nvSpPr>
        <p:spPr>
          <a:xfrm>
            <a:off x="285180" y="3881045"/>
            <a:ext cx="8436078" cy="307777"/>
          </a:xfrm>
          <a:prstGeom prst="rect">
            <a:avLst/>
          </a:prstGeom>
        </p:spPr>
        <p:txBody>
          <a:bodyPr wrap="square">
            <a:spAutoFit/>
          </a:bodyPr>
          <a:lstStyle/>
          <a:p>
            <a:pPr algn="ctr"/>
            <a:r>
              <a:rPr lang="en-US" sz="1400" b="1" dirty="0">
                <a:latin typeface="Calibri (Body)"/>
              </a:rPr>
              <a:t>Figure</a:t>
            </a:r>
            <a:r>
              <a:rPr lang="en-US" sz="1400" dirty="0">
                <a:latin typeface="Calibri (Body)"/>
              </a:rPr>
              <a:t>: </a:t>
            </a:r>
            <a:r>
              <a:rPr lang="en-US" sz="1400" b="0" i="0" dirty="0">
                <a:effectLst/>
                <a:latin typeface="Arial" panose="020B0604020202020204" pitchFamily="34" charset="0"/>
              </a:rPr>
              <a:t>Proposed CNN-LSTM architecture to recognize human activity</a:t>
            </a:r>
            <a:endParaRPr lang="en-US" sz="1400" dirty="0">
              <a:latin typeface="Calibri (Body)"/>
            </a:endParaRPr>
          </a:p>
        </p:txBody>
      </p:sp>
      <p:pic>
        <p:nvPicPr>
          <p:cNvPr id="7" name="Picture 6">
            <a:extLst>
              <a:ext uri="{FF2B5EF4-FFF2-40B4-BE49-F238E27FC236}">
                <a16:creationId xmlns:a16="http://schemas.microsoft.com/office/drawing/2014/main" id="{0A702C29-95FF-462A-AE91-DEF422AD2CA4}"/>
              </a:ext>
            </a:extLst>
          </p:cNvPr>
          <p:cNvPicPr>
            <a:picLocks noChangeAspect="1"/>
          </p:cNvPicPr>
          <p:nvPr/>
        </p:nvPicPr>
        <p:blipFill>
          <a:blip r:embed="rId3"/>
          <a:stretch>
            <a:fillRect/>
          </a:stretch>
        </p:blipFill>
        <p:spPr>
          <a:xfrm>
            <a:off x="7261225" y="4133624"/>
            <a:ext cx="1771650" cy="695325"/>
          </a:xfrm>
          <a:prstGeom prst="rect">
            <a:avLst/>
          </a:prstGeom>
        </p:spPr>
      </p:pic>
      <p:pic>
        <p:nvPicPr>
          <p:cNvPr id="10" name="Picture 9">
            <a:extLst>
              <a:ext uri="{FF2B5EF4-FFF2-40B4-BE49-F238E27FC236}">
                <a16:creationId xmlns:a16="http://schemas.microsoft.com/office/drawing/2014/main" id="{5892ABA6-03B8-42D9-8AC5-E8D82D8A26A7}"/>
              </a:ext>
            </a:extLst>
          </p:cNvPr>
          <p:cNvPicPr>
            <a:picLocks noChangeAspect="1"/>
          </p:cNvPicPr>
          <p:nvPr/>
        </p:nvPicPr>
        <p:blipFill>
          <a:blip r:embed="rId4"/>
          <a:stretch>
            <a:fillRect/>
          </a:stretch>
        </p:blipFill>
        <p:spPr>
          <a:xfrm>
            <a:off x="2546350" y="896937"/>
            <a:ext cx="3687294" cy="2984108"/>
          </a:xfrm>
          <a:prstGeom prst="rect">
            <a:avLst/>
          </a:prstGeom>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TotalTime>
  <Words>964</Words>
  <Application>Microsoft Office PowerPoint</Application>
  <PresentationFormat>On-screen Show (16:9)</PresentationFormat>
  <Paragraphs>179</Paragraphs>
  <Slides>17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(Body)</vt:lpstr>
      <vt:lpstr>Calibri body</vt:lpstr>
      <vt:lpstr>Calibri Light</vt:lpstr>
      <vt:lpstr>Gill Sans</vt:lpstr>
      <vt:lpstr>inherit</vt:lpstr>
      <vt:lpstr>LucidaGrande</vt:lpstr>
      <vt:lpstr>Noto Sans Symbols</vt:lpstr>
      <vt:lpstr>Wingdings</vt:lpstr>
      <vt:lpstr>Office Theme</vt:lpstr>
      <vt:lpstr>PowerPoint Presentation</vt:lpstr>
      <vt:lpstr>Introduction</vt:lpstr>
      <vt:lpstr>Objective</vt:lpstr>
      <vt:lpstr>Literature Review</vt:lpstr>
      <vt:lpstr>Dataset</vt:lpstr>
      <vt:lpstr>Dataset processing</vt:lpstr>
      <vt:lpstr>Training Model 1</vt:lpstr>
      <vt:lpstr>Training Model 2</vt:lpstr>
      <vt:lpstr>Proposed Methodology </vt:lpstr>
      <vt:lpstr>Evaluation Criteria</vt:lpstr>
      <vt:lpstr>Accuracy</vt:lpstr>
      <vt:lpstr>Results Based on Data Visualization</vt:lpstr>
      <vt:lpstr>Summary of the proposed model CNN-LSTM</vt:lpstr>
      <vt:lpstr>Comparison of Proposed Methodology</vt:lpstr>
      <vt:lpstr>Future Works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Mr Habib</cp:lastModifiedBy>
  <cp:revision>542</cp:revision>
  <dcterms:created xsi:type="dcterms:W3CDTF">2016-10-24T19:40:00Z</dcterms:created>
  <dcterms:modified xsi:type="dcterms:W3CDTF">2023-05-13T20:56:10Z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06338264C7D449C0B843DC9AC96FF3B7</vt:lpwstr>
  </property>
  <property fmtid="{D5CDD505-2E9C-101B-9397-08002B2CF9AE}" pid="3" name="KSOProductBuildVer">
    <vt:lpwstr>1033-11.2.0.11516</vt:lpwstr>
  </property>
</Properties>
</file>